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6" r:id="rId2"/>
    <p:sldId id="277"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Sathvik" initials="PS" lastIdx="1" clrIdx="0">
    <p:extLst>
      <p:ext uri="{19B8F6BF-5375-455C-9EA6-DF929625EA0E}">
        <p15:presenceInfo xmlns:p15="http://schemas.microsoft.com/office/powerpoint/2012/main" userId="2b94137bbdc206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32BDB-82DF-460A-BC27-9C38E70CBDC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5C5989B-4C6A-42B1-8A7B-C36645817DE4}">
      <dgm:prSet/>
      <dgm:spPr/>
      <dgm:t>
        <a:bodyPr/>
        <a:lstStyle/>
        <a:p>
          <a:pPr rtl="0"/>
          <a:r>
            <a:rPr lang="en-US" b="1" dirty="0" smtClean="0"/>
            <a:t>Buyer Persona Consideration‘s </a:t>
          </a:r>
          <a:endParaRPr lang="en-US" dirty="0"/>
        </a:p>
      </dgm:t>
    </dgm:pt>
    <dgm:pt modelId="{3278E11E-B5FC-4C19-B535-D09ECFEE0425}" type="parTrans" cxnId="{4FB60249-1E5A-4F2A-9054-03403443BAA1}">
      <dgm:prSet/>
      <dgm:spPr/>
      <dgm:t>
        <a:bodyPr/>
        <a:lstStyle/>
        <a:p>
          <a:endParaRPr lang="en-US"/>
        </a:p>
      </dgm:t>
    </dgm:pt>
    <dgm:pt modelId="{8F0D76F5-9484-4F83-BD1E-95D133ADB9CB}" type="sibTrans" cxnId="{4FB60249-1E5A-4F2A-9054-03403443BAA1}">
      <dgm:prSet/>
      <dgm:spPr/>
      <dgm:t>
        <a:bodyPr/>
        <a:lstStyle/>
        <a:p>
          <a:endParaRPr lang="en-US"/>
        </a:p>
      </dgm:t>
    </dgm:pt>
    <dgm:pt modelId="{11BD6A90-583E-46E8-BF90-57499ECBFEA0}" type="pres">
      <dgm:prSet presAssocID="{D2432BDB-82DF-460A-BC27-9C38E70CBDC1}" presName="Name0" presStyleCnt="0">
        <dgm:presLayoutVars>
          <dgm:dir/>
          <dgm:animLvl val="lvl"/>
          <dgm:resizeHandles val="exact"/>
        </dgm:presLayoutVars>
      </dgm:prSet>
      <dgm:spPr/>
      <dgm:t>
        <a:bodyPr/>
        <a:lstStyle/>
        <a:p>
          <a:endParaRPr lang="en-US"/>
        </a:p>
      </dgm:t>
    </dgm:pt>
    <dgm:pt modelId="{A15FD4F8-21F0-4C99-809E-820C52F32ED9}" type="pres">
      <dgm:prSet presAssocID="{E5C5989B-4C6A-42B1-8A7B-C36645817DE4}" presName="linNode" presStyleCnt="0"/>
      <dgm:spPr/>
    </dgm:pt>
    <dgm:pt modelId="{0B856339-49D7-46DC-A47D-4DE2575E525F}" type="pres">
      <dgm:prSet presAssocID="{E5C5989B-4C6A-42B1-8A7B-C36645817DE4}" presName="parentText" presStyleLbl="node1" presStyleIdx="0" presStyleCnt="1" custScaleX="167409">
        <dgm:presLayoutVars>
          <dgm:chMax val="1"/>
          <dgm:bulletEnabled val="1"/>
        </dgm:presLayoutVars>
      </dgm:prSet>
      <dgm:spPr/>
      <dgm:t>
        <a:bodyPr/>
        <a:lstStyle/>
        <a:p>
          <a:endParaRPr lang="en-US"/>
        </a:p>
      </dgm:t>
    </dgm:pt>
  </dgm:ptLst>
  <dgm:cxnLst>
    <dgm:cxn modelId="{5AD6BEC8-37F5-46AE-B276-A6241C2C9148}" type="presOf" srcId="{E5C5989B-4C6A-42B1-8A7B-C36645817DE4}" destId="{0B856339-49D7-46DC-A47D-4DE2575E525F}" srcOrd="0" destOrd="0" presId="urn:microsoft.com/office/officeart/2005/8/layout/vList5"/>
    <dgm:cxn modelId="{6E7324E2-C0E3-4736-8C09-174A58F933C1}" type="presOf" srcId="{D2432BDB-82DF-460A-BC27-9C38E70CBDC1}" destId="{11BD6A90-583E-46E8-BF90-57499ECBFEA0}" srcOrd="0" destOrd="0" presId="urn:microsoft.com/office/officeart/2005/8/layout/vList5"/>
    <dgm:cxn modelId="{4FB60249-1E5A-4F2A-9054-03403443BAA1}" srcId="{D2432BDB-82DF-460A-BC27-9C38E70CBDC1}" destId="{E5C5989B-4C6A-42B1-8A7B-C36645817DE4}" srcOrd="0" destOrd="0" parTransId="{3278E11E-B5FC-4C19-B535-D09ECFEE0425}" sibTransId="{8F0D76F5-9484-4F83-BD1E-95D133ADB9CB}"/>
    <dgm:cxn modelId="{9F252930-6EEC-439F-B53C-9F0E6932D176}" type="presParOf" srcId="{11BD6A90-583E-46E8-BF90-57499ECBFEA0}" destId="{A15FD4F8-21F0-4C99-809E-820C52F32ED9}" srcOrd="0" destOrd="0" presId="urn:microsoft.com/office/officeart/2005/8/layout/vList5"/>
    <dgm:cxn modelId="{A621CB1F-8B93-460C-8929-5E05992C3D83}" type="presParOf" srcId="{A15FD4F8-21F0-4C99-809E-820C52F32ED9}" destId="{0B856339-49D7-46DC-A47D-4DE2575E525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56339-49D7-46DC-A47D-4DE2575E525F}">
      <dsp:nvSpPr>
        <dsp:cNvPr id="0" name=""/>
        <dsp:cNvSpPr/>
      </dsp:nvSpPr>
      <dsp:spPr>
        <a:xfrm>
          <a:off x="1209036" y="0"/>
          <a:ext cx="3667767" cy="66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US" sz="2100" b="1" kern="1200" dirty="0" smtClean="0"/>
            <a:t>Buyer Persona Consideration‘s </a:t>
          </a:r>
          <a:endParaRPr lang="en-US" sz="2100" kern="1200" dirty="0"/>
        </a:p>
      </dsp:txBody>
      <dsp:txXfrm>
        <a:off x="1241274" y="32238"/>
        <a:ext cx="3603291" cy="5959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B9EA8-0B01-42CD-AF8C-73B60DC7CD0F}"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E9503-3E3F-4ED4-8A13-998ADBC656D5}" type="slidenum">
              <a:rPr lang="en-US" smtClean="0"/>
              <a:t>‹#›</a:t>
            </a:fld>
            <a:endParaRPr lang="en-US"/>
          </a:p>
        </p:txBody>
      </p:sp>
    </p:spTree>
    <p:extLst>
      <p:ext uri="{BB962C8B-B14F-4D97-AF65-F5344CB8AC3E}">
        <p14:creationId xmlns:p14="http://schemas.microsoft.com/office/powerpoint/2010/main" val="3311515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22E9503-3E3F-4ED4-8A13-998ADBC656D5}" type="slidenum">
              <a:rPr lang="en-US" smtClean="0"/>
              <a:t>4</a:t>
            </a:fld>
            <a:endParaRPr lang="en-US"/>
          </a:p>
        </p:txBody>
      </p:sp>
    </p:spTree>
    <p:extLst>
      <p:ext uri="{BB962C8B-B14F-4D97-AF65-F5344CB8AC3E}">
        <p14:creationId xmlns:p14="http://schemas.microsoft.com/office/powerpoint/2010/main" val="292416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151CF9-21D2-4AA8-BBFA-F565C133A74F}"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78341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151CF9-21D2-4AA8-BBFA-F565C133A74F}"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10932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151CF9-21D2-4AA8-BBFA-F565C133A74F}"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4285429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151CF9-21D2-4AA8-BBFA-F565C133A74F}"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095438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151CF9-21D2-4AA8-BBFA-F565C133A74F}"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45638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151CF9-21D2-4AA8-BBFA-F565C133A74F}"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244370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151CF9-21D2-4AA8-BBFA-F565C133A74F}"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289927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151CF9-21D2-4AA8-BBFA-F565C133A74F}"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3808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151CF9-21D2-4AA8-BBFA-F565C133A74F}"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424440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151CF9-21D2-4AA8-BBFA-F565C133A74F}"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363320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151CF9-21D2-4AA8-BBFA-F565C133A74F}"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DD298-2D89-4981-A8CE-C51AE0641E0D}" type="slidenum">
              <a:rPr lang="en-US" smtClean="0"/>
              <a:t>‹#›</a:t>
            </a:fld>
            <a:endParaRPr lang="en-US"/>
          </a:p>
        </p:txBody>
      </p:sp>
    </p:spTree>
    <p:extLst>
      <p:ext uri="{BB962C8B-B14F-4D97-AF65-F5344CB8AC3E}">
        <p14:creationId xmlns:p14="http://schemas.microsoft.com/office/powerpoint/2010/main" val="161411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51CF9-21D2-4AA8-BBFA-F565C133A74F}" type="datetimeFigureOut">
              <a:rPr lang="en-US" smtClean="0"/>
              <a:t>8/2/2023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ADD298-2D89-4981-A8CE-C51AE0641E0D}" type="slidenum">
              <a:rPr lang="en-US" smtClean="0"/>
              <a:t>‹#›</a:t>
            </a:fld>
            <a:endParaRPr lang="en-US"/>
          </a:p>
        </p:txBody>
      </p:sp>
    </p:spTree>
    <p:extLst>
      <p:ext uri="{BB962C8B-B14F-4D97-AF65-F5344CB8AC3E}">
        <p14:creationId xmlns:p14="http://schemas.microsoft.com/office/powerpoint/2010/main" val="1008863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r.search.yahoo.com/_ylt=AwrOqjhDYcpkOCUGj5VXNyoA;_ylu=Y29sbwNncTEEcG9zAzQEdnRpZAMEc2VjA3Ny/RV=2/RE=1691013572/RO=10/RU=https%3a%2f%2fwww.parleproducts.com%2fabout/RK=2/RS=Wic9qj6hJPGnYvIo7RUS7Z_NoFU-" TargetMode="External"/><Relationship Id="rId2" Type="http://schemas.openxmlformats.org/officeDocument/2006/relationships/hyperlink" Target="https://r.search.yahoo.com/_ylt=AwrjZE0mYMpkpskFx.pXNyoA;_ylu=Y29sbwNncTEEcG9zAzEEdnRpZANMT0NVSTEwMkNfMQRzZWMDc3I-/RV=2/RE=1691013287/RO=10/RU=https%3a%2f%2fwww.bigbasket.com%2f/RK=2/RS=WIlKyh8j52HngJf9hFiAEMPS2Kw-" TargetMode="External"/><Relationship Id="rId1" Type="http://schemas.openxmlformats.org/officeDocument/2006/relationships/slideLayout" Target="../slideLayouts/slideLayout2.xml"/><Relationship Id="rId4" Type="http://schemas.openxmlformats.org/officeDocument/2006/relationships/hyperlink" Target="https://www.britannica.com/"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2254885"/>
            <a:ext cx="10515600" cy="1325563"/>
          </a:xfrm>
        </p:spPr>
        <p:txBody>
          <a:bodyPr>
            <a:noAutofit/>
          </a:bodyPr>
          <a:lstStyle/>
          <a:p>
            <a:pPr algn="ctr"/>
            <a:r>
              <a:rPr lang="en-US" b="1" dirty="0" smtClean="0"/>
              <a:t>Comprehensive Digital Marketing Project Work</a:t>
            </a:r>
            <a:endParaRPr lang="en-US" b="1" dirty="0"/>
          </a:p>
        </p:txBody>
      </p:sp>
    </p:spTree>
    <p:extLst>
      <p:ext uri="{BB962C8B-B14F-4D97-AF65-F5344CB8AC3E}">
        <p14:creationId xmlns:p14="http://schemas.microsoft.com/office/powerpoint/2010/main" val="52408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 3: Content Ideas and Marketing Strategies </a:t>
            </a:r>
          </a:p>
        </p:txBody>
      </p:sp>
      <p:sp>
        <p:nvSpPr>
          <p:cNvPr id="3" name="TextBox 2"/>
          <p:cNvSpPr txBox="1"/>
          <p:nvPr/>
        </p:nvSpPr>
        <p:spPr>
          <a:xfrm>
            <a:off x="269240" y="1690688"/>
            <a:ext cx="11851640"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Marketing Strategy of </a:t>
            </a:r>
            <a:r>
              <a:rPr lang="en-US" dirty="0" err="1"/>
              <a:t>Sunfeast</a:t>
            </a:r>
            <a:r>
              <a:rPr lang="en-US" dirty="0"/>
              <a:t> analyzes the brand with the marketing mix framework which covers the 4Ps (Product, Price, Place, Promotion). These business strategies, based on </a:t>
            </a:r>
            <a:r>
              <a:rPr lang="en-US" dirty="0" err="1"/>
              <a:t>Sunfeast</a:t>
            </a:r>
            <a:r>
              <a:rPr lang="en-US" dirty="0"/>
              <a:t> marketing mix, help the brand succeed in the market. Let us start the </a:t>
            </a:r>
            <a:r>
              <a:rPr lang="en-US" dirty="0" err="1"/>
              <a:t>Sunfeast</a:t>
            </a:r>
            <a:r>
              <a:rPr lang="en-US" dirty="0"/>
              <a:t> Marketing Strategy &amp; Mix to understand its product, pricing, advertising &amp; distribution </a:t>
            </a:r>
            <a:r>
              <a:rPr lang="en-US" dirty="0" smtClean="0"/>
              <a:t>strategies.</a:t>
            </a:r>
          </a:p>
          <a:p>
            <a:endParaRPr lang="en-US" dirty="0" smtClean="0"/>
          </a:p>
          <a:p>
            <a:pPr marL="285750" indent="-285750">
              <a:buFont typeface="Wingdings" panose="05000000000000000000" pitchFamily="2" charset="2"/>
              <a:buChar char="Ø"/>
            </a:pPr>
            <a:r>
              <a:rPr lang="en-US" dirty="0" err="1"/>
              <a:t>Sunfeast’s</a:t>
            </a:r>
            <a:r>
              <a:rPr lang="en-US" dirty="0"/>
              <a:t> biscuits segment product offerings in its marketing mix can be divided broadly into four categories</a:t>
            </a:r>
            <a:r>
              <a:rPr lang="en-US" dirty="0" smtClean="0"/>
              <a:t>:</a:t>
            </a:r>
          </a:p>
          <a:p>
            <a:r>
              <a:rPr lang="en-US" dirty="0" smtClean="0"/>
              <a:t>      • </a:t>
            </a:r>
            <a:r>
              <a:rPr lang="en-US" dirty="0"/>
              <a:t>Health </a:t>
            </a:r>
            <a:r>
              <a:rPr lang="en-US" dirty="0" smtClean="0"/>
              <a:t>Bites</a:t>
            </a:r>
          </a:p>
          <a:p>
            <a:r>
              <a:rPr lang="en-US" dirty="0" smtClean="0"/>
              <a:t>      • </a:t>
            </a:r>
            <a:r>
              <a:rPr lang="en-US" dirty="0"/>
              <a:t>Light ‘n’ </a:t>
            </a:r>
            <a:r>
              <a:rPr lang="en-US" dirty="0" smtClean="0"/>
              <a:t>Fun</a:t>
            </a:r>
          </a:p>
          <a:p>
            <a:r>
              <a:rPr lang="en-US" dirty="0" smtClean="0"/>
              <a:t>      • </a:t>
            </a:r>
            <a:r>
              <a:rPr lang="en-US" dirty="0"/>
              <a:t>Cream </a:t>
            </a:r>
            <a:r>
              <a:rPr lang="en-US" dirty="0" smtClean="0"/>
              <a:t>Delight</a:t>
            </a:r>
          </a:p>
          <a:p>
            <a:r>
              <a:rPr lang="en-US" dirty="0" smtClean="0"/>
              <a:t>      •</a:t>
            </a:r>
            <a:r>
              <a:rPr lang="en-US" dirty="0"/>
              <a:t> </a:t>
            </a:r>
            <a:r>
              <a:rPr lang="en-US" dirty="0" smtClean="0"/>
              <a:t>Cookies</a:t>
            </a:r>
          </a:p>
          <a:p>
            <a:endParaRPr lang="en-US" dirty="0"/>
          </a:p>
          <a:p>
            <a:pPr marL="285750" indent="-285750">
              <a:buFont typeface="Wingdings" panose="05000000000000000000" pitchFamily="2" charset="2"/>
              <a:buChar char="Ø"/>
            </a:pPr>
            <a:r>
              <a:rPr lang="en-US" dirty="0"/>
              <a:t>It also has a super-premium range of gourmet cookie offerings such as </a:t>
            </a:r>
            <a:r>
              <a:rPr lang="en-US" dirty="0" err="1"/>
              <a:t>HiFi</a:t>
            </a:r>
            <a:r>
              <a:rPr lang="en-US" dirty="0"/>
              <a:t> Cookies, </a:t>
            </a:r>
            <a:r>
              <a:rPr lang="en-US" dirty="0" err="1"/>
              <a:t>Delishus</a:t>
            </a:r>
            <a:r>
              <a:rPr lang="en-US" dirty="0"/>
              <a:t> and Mom’s Magic. </a:t>
            </a:r>
            <a:r>
              <a:rPr lang="en-US" dirty="0" err="1"/>
              <a:t>Sunfeast</a:t>
            </a:r>
            <a:r>
              <a:rPr lang="en-US" dirty="0"/>
              <a:t> also has a sub-brand called </a:t>
            </a:r>
            <a:r>
              <a:rPr lang="en-US" dirty="0" err="1"/>
              <a:t>Yippie</a:t>
            </a:r>
            <a:r>
              <a:rPr lang="en-US" dirty="0"/>
              <a:t> which offers a variety of products in the instant noodles and pasta segment such as- Magic Masala Noodles, Mood Masala Noodles, Classic Masala </a:t>
            </a:r>
            <a:r>
              <a:rPr lang="en-US" dirty="0" smtClean="0"/>
              <a:t>Noodles.</a:t>
            </a:r>
            <a:endParaRPr lang="en-US" dirty="0"/>
          </a:p>
        </p:txBody>
      </p:sp>
    </p:spTree>
    <p:extLst>
      <p:ext uri="{BB962C8B-B14F-4D97-AF65-F5344CB8AC3E}">
        <p14:creationId xmlns:p14="http://schemas.microsoft.com/office/powerpoint/2010/main" val="2619605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u="sng" dirty="0"/>
              <a:t>Part 4</a:t>
            </a:r>
            <a:r>
              <a:rPr lang="en-US" sz="3600" dirty="0"/>
              <a:t>: Content Creation and Curation (Post creations, Designs/Video Editing, Ad Campaigns over Social Media and Email Ideation and Creation)</a:t>
            </a:r>
          </a:p>
        </p:txBody>
      </p:sp>
      <p:sp>
        <p:nvSpPr>
          <p:cNvPr id="3" name="TextBox 2"/>
          <p:cNvSpPr txBox="1"/>
          <p:nvPr/>
        </p:nvSpPr>
        <p:spPr>
          <a:xfrm>
            <a:off x="1137920" y="1991360"/>
            <a:ext cx="7203440" cy="3416320"/>
          </a:xfrm>
          <a:prstGeom prst="rect">
            <a:avLst/>
          </a:prstGeom>
          <a:noFill/>
        </p:spPr>
        <p:txBody>
          <a:bodyPr wrap="square" rtlCol="0">
            <a:spAutoFit/>
          </a:bodyPr>
          <a:lstStyle/>
          <a:p>
            <a:r>
              <a:rPr lang="en-US" sz="2000" dirty="0" smtClean="0"/>
              <a:t>Format </a:t>
            </a:r>
            <a:r>
              <a:rPr lang="en-US" sz="2000" dirty="0"/>
              <a:t>1 Blog article of </a:t>
            </a:r>
            <a:r>
              <a:rPr lang="en-US" sz="2000" dirty="0" err="1" smtClean="0"/>
              <a:t>sunfeast</a:t>
            </a:r>
            <a:endParaRPr lang="en-US" sz="2000" dirty="0" smtClean="0"/>
          </a:p>
          <a:p>
            <a:endParaRPr lang="en-US" sz="2000" dirty="0" smtClean="0"/>
          </a:p>
          <a:p>
            <a:r>
              <a:rPr lang="en-US" sz="2400" u="sng" dirty="0" smtClean="0"/>
              <a:t>Aim</a:t>
            </a:r>
            <a:r>
              <a:rPr lang="en-US" sz="2000" dirty="0"/>
              <a:t>: </a:t>
            </a:r>
            <a:r>
              <a:rPr lang="en-US" sz="2000" dirty="0" smtClean="0"/>
              <a:t>Boost </a:t>
            </a:r>
            <a:r>
              <a:rPr lang="en-US" sz="2000" dirty="0" err="1"/>
              <a:t>seo</a:t>
            </a:r>
            <a:r>
              <a:rPr lang="en-US" sz="2000" dirty="0"/>
              <a:t> &amp; provide information about a </a:t>
            </a:r>
            <a:r>
              <a:rPr lang="en-US" sz="2000" dirty="0" err="1"/>
              <a:t>cobain</a:t>
            </a:r>
            <a:r>
              <a:rPr lang="en-US" sz="2000" dirty="0"/>
              <a:t> now </a:t>
            </a:r>
            <a:r>
              <a:rPr lang="en-US" sz="2000" dirty="0" smtClean="0"/>
              <a:t>product</a:t>
            </a:r>
          </a:p>
          <a:p>
            <a:endParaRPr lang="en-US" sz="2000" dirty="0"/>
          </a:p>
          <a:p>
            <a:r>
              <a:rPr lang="en-US" sz="2400" u="sng" dirty="0" smtClean="0"/>
              <a:t>Idea</a:t>
            </a:r>
            <a:r>
              <a:rPr lang="en-US" sz="2000" dirty="0" smtClean="0"/>
              <a:t> : </a:t>
            </a:r>
            <a:r>
              <a:rPr lang="en-US" sz="2000" dirty="0" err="1"/>
              <a:t>S</a:t>
            </a:r>
            <a:r>
              <a:rPr lang="en-US" sz="2000" dirty="0" err="1" smtClean="0"/>
              <a:t>unfeast</a:t>
            </a:r>
            <a:r>
              <a:rPr lang="en-US" sz="2000" dirty="0" smtClean="0"/>
              <a:t> </a:t>
            </a:r>
            <a:r>
              <a:rPr lang="en-US" sz="2000" dirty="0"/>
              <a:t>has launched super millet &amp; is made up of </a:t>
            </a:r>
            <a:r>
              <a:rPr lang="en-US" sz="2000" dirty="0" err="1" smtClean="0"/>
              <a:t>jowor</a:t>
            </a:r>
            <a:r>
              <a:rPr lang="en-US" sz="2000" dirty="0" smtClean="0"/>
              <a:t> </a:t>
            </a:r>
            <a:r>
              <a:rPr lang="en-US" sz="2000" dirty="0" err="1" smtClean="0"/>
              <a:t>choco</a:t>
            </a:r>
            <a:r>
              <a:rPr lang="en-US" sz="2000" dirty="0" smtClean="0"/>
              <a:t>-chip </a:t>
            </a:r>
            <a:r>
              <a:rPr lang="en-US" sz="2000" dirty="0"/>
              <a:t>cookies with no added </a:t>
            </a:r>
            <a:r>
              <a:rPr lang="en-US" sz="2000" dirty="0" err="1" smtClean="0"/>
              <a:t>maida</a:t>
            </a:r>
            <a:endParaRPr lang="en-US" sz="2000" dirty="0" smtClean="0"/>
          </a:p>
          <a:p>
            <a:endParaRPr lang="en-US" sz="2000" dirty="0"/>
          </a:p>
          <a:p>
            <a:r>
              <a:rPr lang="en-US" sz="2400" u="sng" dirty="0" smtClean="0"/>
              <a:t>Date</a:t>
            </a:r>
            <a:r>
              <a:rPr lang="en-US" sz="2400" dirty="0" smtClean="0"/>
              <a:t> </a:t>
            </a:r>
            <a:r>
              <a:rPr lang="en-US" sz="2000" dirty="0" smtClean="0"/>
              <a:t>: 12-05-2023</a:t>
            </a:r>
          </a:p>
          <a:p>
            <a:endParaRPr lang="en-US" sz="2000" dirty="0"/>
          </a:p>
          <a:p>
            <a:r>
              <a:rPr lang="en-US" sz="2400" u="sng" dirty="0" smtClean="0"/>
              <a:t>Topics</a:t>
            </a:r>
            <a:r>
              <a:rPr lang="en-US" sz="2400" dirty="0" smtClean="0"/>
              <a:t> </a:t>
            </a:r>
            <a:r>
              <a:rPr lang="en-US" sz="2000" dirty="0" smtClean="0"/>
              <a:t>: these cookies contain protein, fiber and iron and taste</a:t>
            </a:r>
            <a:endParaRPr lang="en-US" sz="2000" dirty="0"/>
          </a:p>
        </p:txBody>
      </p:sp>
    </p:spTree>
    <p:extLst>
      <p:ext uri="{BB962C8B-B14F-4D97-AF65-F5344CB8AC3E}">
        <p14:creationId xmlns:p14="http://schemas.microsoft.com/office/powerpoint/2010/main" val="68034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1680" y="314960"/>
            <a:ext cx="9489440" cy="4401205"/>
          </a:xfrm>
          <a:prstGeom prst="rect">
            <a:avLst/>
          </a:prstGeom>
          <a:noFill/>
        </p:spPr>
        <p:txBody>
          <a:bodyPr wrap="square" rtlCol="0">
            <a:spAutoFit/>
          </a:bodyPr>
          <a:lstStyle/>
          <a:p>
            <a:r>
              <a:rPr lang="en-US" sz="2400" dirty="0" smtClean="0"/>
              <a:t>Format 2 :  Video</a:t>
            </a:r>
          </a:p>
          <a:p>
            <a:r>
              <a:rPr lang="en-US" sz="2400" dirty="0" smtClean="0"/>
              <a:t> </a:t>
            </a:r>
          </a:p>
          <a:p>
            <a:r>
              <a:rPr lang="en-US" sz="2800" u="sng" dirty="0" smtClean="0"/>
              <a:t>Aim </a:t>
            </a:r>
            <a:r>
              <a:rPr lang="en-US" sz="2400" dirty="0" smtClean="0"/>
              <a:t>: to promote </a:t>
            </a:r>
            <a:r>
              <a:rPr lang="en-US" sz="2400" dirty="0"/>
              <a:t>newly launched super millet </a:t>
            </a:r>
            <a:r>
              <a:rPr lang="en-US" sz="2400" dirty="0" smtClean="0"/>
              <a:t>cookies</a:t>
            </a:r>
          </a:p>
          <a:p>
            <a:r>
              <a:rPr lang="en-US" sz="2400" dirty="0" smtClean="0"/>
              <a:t> </a:t>
            </a:r>
          </a:p>
          <a:p>
            <a:r>
              <a:rPr lang="en-US" sz="2800" u="sng" dirty="0" smtClean="0"/>
              <a:t>Date</a:t>
            </a:r>
            <a:r>
              <a:rPr lang="en-US" sz="2400" dirty="0" smtClean="0"/>
              <a:t> : </a:t>
            </a:r>
            <a:r>
              <a:rPr lang="en-US" sz="2400" dirty="0"/>
              <a:t>14 </a:t>
            </a:r>
            <a:r>
              <a:rPr lang="en-US" sz="2400" dirty="0" smtClean="0"/>
              <a:t>May-2023</a:t>
            </a:r>
          </a:p>
          <a:p>
            <a:endParaRPr lang="en-US" sz="2400" dirty="0"/>
          </a:p>
          <a:p>
            <a:r>
              <a:rPr lang="en-US" sz="2800" u="sng" dirty="0" smtClean="0"/>
              <a:t>Idea</a:t>
            </a:r>
            <a:r>
              <a:rPr lang="en-US" sz="2400" dirty="0"/>
              <a:t>: </a:t>
            </a:r>
            <a:r>
              <a:rPr lang="en-US" sz="2400" dirty="0" err="1" smtClean="0"/>
              <a:t>sunfeast</a:t>
            </a:r>
            <a:r>
              <a:rPr lang="en-US" sz="2400" dirty="0" smtClean="0"/>
              <a:t> </a:t>
            </a:r>
            <a:r>
              <a:rPr lang="en-US" sz="2400" dirty="0"/>
              <a:t>new has new launched the super millet </a:t>
            </a:r>
            <a:r>
              <a:rPr lang="en-US" sz="2400" dirty="0" smtClean="0"/>
              <a:t>Cookies </a:t>
            </a:r>
            <a:r>
              <a:rPr lang="en-US" sz="2400" dirty="0"/>
              <a:t>Coated with the </a:t>
            </a:r>
            <a:r>
              <a:rPr lang="en-US" sz="2400" dirty="0" err="1"/>
              <a:t>choce</a:t>
            </a:r>
            <a:r>
              <a:rPr lang="en-US" sz="2400" dirty="0"/>
              <a:t> chips </a:t>
            </a:r>
            <a:r>
              <a:rPr lang="en-US" sz="2400" dirty="0" err="1"/>
              <a:t>tauty</a:t>
            </a:r>
            <a:r>
              <a:rPr lang="en-US" sz="2400" dirty="0"/>
              <a:t> and delicious with good </a:t>
            </a:r>
            <a:r>
              <a:rPr lang="en-US" sz="2400" dirty="0" smtClean="0"/>
              <a:t>fiber</a:t>
            </a:r>
          </a:p>
          <a:p>
            <a:endParaRPr lang="en-US" sz="2400" dirty="0"/>
          </a:p>
          <a:p>
            <a:r>
              <a:rPr lang="en-US" sz="2800" u="sng" dirty="0" smtClean="0"/>
              <a:t>Topic</a:t>
            </a:r>
            <a:r>
              <a:rPr lang="en-US" sz="2400" dirty="0"/>
              <a:t>: These Cookies are rich in protein, </a:t>
            </a:r>
            <a:r>
              <a:rPr lang="en-US" sz="2400" dirty="0" err="1"/>
              <a:t>fibre</a:t>
            </a:r>
            <a:r>
              <a:rPr lang="en-US" sz="2400" dirty="0"/>
              <a:t> &amp; </a:t>
            </a:r>
            <a:r>
              <a:rPr lang="en-US" sz="2400" dirty="0" err="1"/>
              <a:t>incon</a:t>
            </a:r>
            <a:r>
              <a:rPr lang="en-US" sz="2400" dirty="0"/>
              <a:t> and contain good taste</a:t>
            </a:r>
          </a:p>
        </p:txBody>
      </p:sp>
    </p:spTree>
    <p:extLst>
      <p:ext uri="{BB962C8B-B14F-4D97-AF65-F5344CB8AC3E}">
        <p14:creationId xmlns:p14="http://schemas.microsoft.com/office/powerpoint/2010/main" val="111615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2880" y="1148080"/>
            <a:ext cx="6634480" cy="3724096"/>
          </a:xfrm>
          <a:prstGeom prst="rect">
            <a:avLst/>
          </a:prstGeom>
          <a:noFill/>
        </p:spPr>
        <p:txBody>
          <a:bodyPr wrap="square" rtlCol="0">
            <a:spAutoFit/>
          </a:bodyPr>
          <a:lstStyle/>
          <a:p>
            <a:r>
              <a:rPr lang="en-US" sz="2800" b="1" u="sng" dirty="0" smtClean="0"/>
              <a:t>Format 3 </a:t>
            </a:r>
            <a:r>
              <a:rPr lang="en-US" sz="2400" dirty="0" smtClean="0"/>
              <a:t>: Creative </a:t>
            </a:r>
          </a:p>
          <a:p>
            <a:endParaRPr lang="en-US" sz="2400" dirty="0"/>
          </a:p>
          <a:p>
            <a:r>
              <a:rPr lang="en-US" sz="2800" b="1" u="sng" dirty="0" smtClean="0"/>
              <a:t>Aim </a:t>
            </a:r>
            <a:r>
              <a:rPr lang="en-US" sz="2400" dirty="0" smtClean="0"/>
              <a:t>: Brand awareness and reach </a:t>
            </a:r>
          </a:p>
          <a:p>
            <a:endParaRPr lang="en-US" sz="2400" dirty="0"/>
          </a:p>
          <a:p>
            <a:r>
              <a:rPr lang="en-US" sz="2800" b="1" u="sng" dirty="0" smtClean="0"/>
              <a:t>Date</a:t>
            </a:r>
            <a:r>
              <a:rPr lang="en-US" sz="2400" dirty="0" smtClean="0"/>
              <a:t> : 14-05-2023</a:t>
            </a:r>
          </a:p>
          <a:p>
            <a:endParaRPr lang="en-US" sz="2400" dirty="0"/>
          </a:p>
          <a:p>
            <a:r>
              <a:rPr lang="en-US" sz="2800" b="1" u="sng" dirty="0" smtClean="0"/>
              <a:t>Idea</a:t>
            </a:r>
            <a:r>
              <a:rPr lang="en-US" sz="2400" dirty="0" smtClean="0"/>
              <a:t> : To create new and healthy products </a:t>
            </a:r>
          </a:p>
          <a:p>
            <a:endParaRPr lang="en-US" sz="2400" dirty="0"/>
          </a:p>
          <a:p>
            <a:r>
              <a:rPr lang="en-US" sz="2800" b="1" u="sng" dirty="0" smtClean="0"/>
              <a:t>Topics</a:t>
            </a:r>
            <a:r>
              <a:rPr lang="en-US" sz="2400" dirty="0" smtClean="0"/>
              <a:t> : Healthy and tasty biscuits and cookies </a:t>
            </a:r>
            <a:endParaRPr lang="en-US" sz="2400" dirty="0"/>
          </a:p>
        </p:txBody>
      </p:sp>
    </p:spTree>
    <p:extLst>
      <p:ext uri="{BB962C8B-B14F-4D97-AF65-F5344CB8AC3E}">
        <p14:creationId xmlns:p14="http://schemas.microsoft.com/office/powerpoint/2010/main" val="256974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u="sng" dirty="0" smtClean="0"/>
              <a:t>Part </a:t>
            </a:r>
            <a:r>
              <a:rPr lang="en-US" sz="4000" dirty="0" smtClean="0"/>
              <a:t>4 : </a:t>
            </a:r>
            <a:r>
              <a:rPr lang="en-US" sz="3600" dirty="0" smtClean="0"/>
              <a:t>Content </a:t>
            </a:r>
            <a:r>
              <a:rPr lang="en-US" sz="3600" dirty="0"/>
              <a:t>Creation and Curation (Post creations, Designs/Video Editing, Ad Campaigns over Social Media and Email Ideation and Creation)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889760"/>
            <a:ext cx="2337435" cy="41554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117" y="2509521"/>
            <a:ext cx="2127203" cy="406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4868" y="1534160"/>
            <a:ext cx="2888932" cy="5135879"/>
          </a:xfrm>
          <a:prstGeom prst="rect">
            <a:avLst/>
          </a:prstGeom>
        </p:spPr>
      </p:pic>
      <p:sp>
        <p:nvSpPr>
          <p:cNvPr id="7" name="TextBox 6"/>
          <p:cNvSpPr txBox="1"/>
          <p:nvPr/>
        </p:nvSpPr>
        <p:spPr>
          <a:xfrm>
            <a:off x="3952240" y="1690688"/>
            <a:ext cx="4246880" cy="584775"/>
          </a:xfrm>
          <a:prstGeom prst="rect">
            <a:avLst/>
          </a:prstGeom>
          <a:noFill/>
        </p:spPr>
        <p:txBody>
          <a:bodyPr wrap="square" rtlCol="0">
            <a:spAutoFit/>
          </a:bodyPr>
          <a:lstStyle/>
          <a:p>
            <a:r>
              <a:rPr lang="en-US" sz="3200" b="1" u="sng" dirty="0" smtClean="0"/>
              <a:t>Instagram story </a:t>
            </a:r>
            <a:endParaRPr lang="en-US" sz="3200" b="1" u="sng" dirty="0"/>
          </a:p>
        </p:txBody>
      </p:sp>
    </p:spTree>
    <p:extLst>
      <p:ext uri="{BB962C8B-B14F-4D97-AF65-F5344CB8AC3E}">
        <p14:creationId xmlns:p14="http://schemas.microsoft.com/office/powerpoint/2010/main" val="227535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u="sng" dirty="0"/>
              <a:t>Part </a:t>
            </a:r>
            <a:r>
              <a:rPr lang="en-US" sz="4000" dirty="0"/>
              <a:t>4 : </a:t>
            </a:r>
            <a:r>
              <a:rPr lang="en-US" sz="3600" dirty="0"/>
              <a:t>Content Creation and Curation (Post creations, Designs/Video Editing, Ad Campaigns over Social Media and Email Ideation and Creation)</a:t>
            </a:r>
          </a:p>
        </p:txBody>
      </p:sp>
      <p:pic>
        <p:nvPicPr>
          <p:cNvPr id="4" name="WhatsApp Video 2023-08-02 at 20.11.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2001" y="2736353"/>
            <a:ext cx="7033599" cy="3598407"/>
          </a:xfrm>
          <a:prstGeom prst="rect">
            <a:avLst/>
          </a:prstGeom>
        </p:spPr>
      </p:pic>
      <p:sp>
        <p:nvSpPr>
          <p:cNvPr id="5" name="TextBox 4"/>
          <p:cNvSpPr txBox="1"/>
          <p:nvPr/>
        </p:nvSpPr>
        <p:spPr>
          <a:xfrm>
            <a:off x="3048000" y="1828800"/>
            <a:ext cx="6502400" cy="769441"/>
          </a:xfrm>
          <a:prstGeom prst="rect">
            <a:avLst/>
          </a:prstGeom>
          <a:noFill/>
        </p:spPr>
        <p:txBody>
          <a:bodyPr wrap="square" rtlCol="0">
            <a:spAutoFit/>
          </a:bodyPr>
          <a:lstStyle/>
          <a:p>
            <a:r>
              <a:rPr lang="en-US" sz="4400" b="1" dirty="0" smtClean="0"/>
              <a:t>Design/Video Editing</a:t>
            </a:r>
            <a:endParaRPr lang="en-US" sz="4400" b="1" dirty="0"/>
          </a:p>
        </p:txBody>
      </p:sp>
    </p:spTree>
    <p:extLst>
      <p:ext uri="{BB962C8B-B14F-4D97-AF65-F5344CB8AC3E}">
        <p14:creationId xmlns:p14="http://schemas.microsoft.com/office/powerpoint/2010/main" val="1469406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u="sng" dirty="0"/>
              <a:t>Part </a:t>
            </a:r>
            <a:r>
              <a:rPr lang="en-US" sz="4000" dirty="0"/>
              <a:t>4 : </a:t>
            </a:r>
            <a:r>
              <a:rPr lang="en-US" sz="3600" dirty="0"/>
              <a:t>Content Creation and Curation (Post creations, Designs/Video Editing, Ad Campaigns over Social Media and Email Ideation and Creation)</a:t>
            </a:r>
          </a:p>
        </p:txBody>
      </p:sp>
      <p:sp>
        <p:nvSpPr>
          <p:cNvPr id="3" name="TextBox 2"/>
          <p:cNvSpPr txBox="1"/>
          <p:nvPr/>
        </p:nvSpPr>
        <p:spPr>
          <a:xfrm>
            <a:off x="3129280" y="2011680"/>
            <a:ext cx="6380480" cy="523220"/>
          </a:xfrm>
          <a:prstGeom prst="rect">
            <a:avLst/>
          </a:prstGeom>
          <a:noFill/>
        </p:spPr>
        <p:txBody>
          <a:bodyPr wrap="square" rtlCol="0">
            <a:spAutoFit/>
          </a:bodyPr>
          <a:lstStyle/>
          <a:p>
            <a:r>
              <a:rPr lang="en-US" sz="2800" b="1" dirty="0" smtClean="0"/>
              <a:t>Social Media Ad campaigns</a:t>
            </a:r>
            <a:endParaRPr lang="en-US" sz="28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5062" y="2672080"/>
            <a:ext cx="2554927" cy="373888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5561" y="2534900"/>
            <a:ext cx="2249858" cy="4137670"/>
          </a:xfrm>
          <a:prstGeom prst="rect">
            <a:avLst/>
          </a:prstGeom>
        </p:spPr>
      </p:pic>
    </p:spTree>
    <p:extLst>
      <p:ext uri="{BB962C8B-B14F-4D97-AF65-F5344CB8AC3E}">
        <p14:creationId xmlns:p14="http://schemas.microsoft.com/office/powerpoint/2010/main" val="39967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97160" cy="457835"/>
          </a:xfrm>
        </p:spPr>
        <p:txBody>
          <a:bodyPr>
            <a:noAutofit/>
          </a:bodyPr>
          <a:lstStyle/>
          <a:p>
            <a:pPr algn="ctr"/>
            <a:r>
              <a:rPr lang="en-US" sz="3600" b="1" dirty="0" smtClean="0"/>
              <a:t>Email AD Campaign 1 – </a:t>
            </a:r>
            <a:r>
              <a:rPr lang="en-US" sz="3600" b="1" dirty="0"/>
              <a:t>B</a:t>
            </a:r>
            <a:r>
              <a:rPr lang="en-US" sz="3600" b="1" dirty="0" smtClean="0"/>
              <a:t>rand Awareness</a:t>
            </a:r>
            <a:endParaRPr lang="en-US" sz="3600" b="1" dirty="0"/>
          </a:p>
        </p:txBody>
      </p:sp>
      <p:sp>
        <p:nvSpPr>
          <p:cNvPr id="3" name="Content Placeholder 2"/>
          <p:cNvSpPr>
            <a:spLocks noGrp="1"/>
          </p:cNvSpPr>
          <p:nvPr>
            <p:ph idx="1"/>
          </p:nvPr>
        </p:nvSpPr>
        <p:spPr>
          <a:xfrm>
            <a:off x="0" y="822960"/>
            <a:ext cx="9276080" cy="5730240"/>
          </a:xfrm>
        </p:spPr>
        <p:txBody>
          <a:bodyPr>
            <a:normAutofit lnSpcReduction="10000"/>
          </a:bodyPr>
          <a:lstStyle/>
          <a:p>
            <a:pPr marL="0" indent="0">
              <a:buNone/>
            </a:pPr>
            <a:r>
              <a:rPr lang="en-US" sz="2400" dirty="0" smtClean="0"/>
              <a:t>To :- kumar@gmail.com</a:t>
            </a:r>
          </a:p>
          <a:p>
            <a:pPr marL="0" indent="0">
              <a:buNone/>
            </a:pPr>
            <a:r>
              <a:rPr lang="en-US" sz="2400" dirty="0" smtClean="0"/>
              <a:t>Subject</a:t>
            </a:r>
            <a:r>
              <a:rPr lang="en-US" sz="2400" dirty="0"/>
              <a:t>: we, at </a:t>
            </a:r>
            <a:r>
              <a:rPr lang="en-US" sz="2400" dirty="0" err="1"/>
              <a:t>sunfest</a:t>
            </a:r>
            <a:r>
              <a:rPr lang="en-US" sz="2400" dirty="0"/>
              <a:t> wellness company, always </a:t>
            </a:r>
            <a:r>
              <a:rPr lang="en-US" sz="2400" dirty="0" err="1"/>
              <a:t>belived</a:t>
            </a:r>
            <a:r>
              <a:rPr lang="en-US" sz="2400" dirty="0"/>
              <a:t> in bringing safe, efficacious and affordable products to our customers </a:t>
            </a:r>
            <a:r>
              <a:rPr lang="en-US" sz="2400" dirty="0" smtClean="0"/>
              <a:t>have</a:t>
            </a:r>
          </a:p>
          <a:p>
            <a:pPr marL="0" indent="0">
              <a:buNone/>
            </a:pPr>
            <a:r>
              <a:rPr lang="en-US" sz="2400" dirty="0" smtClean="0"/>
              <a:t>Key </a:t>
            </a:r>
            <a:r>
              <a:rPr lang="en-US" sz="2400" dirty="0"/>
              <a:t>highlights of our </a:t>
            </a:r>
            <a:r>
              <a:rPr lang="en-US" sz="2400" dirty="0" smtClean="0"/>
              <a:t>brand</a:t>
            </a:r>
          </a:p>
          <a:p>
            <a:pPr marL="514350" indent="-514350">
              <a:buAutoNum type="arabicParenR"/>
            </a:pPr>
            <a:r>
              <a:rPr lang="en-US" sz="2400" dirty="0" smtClean="0"/>
              <a:t>Natural </a:t>
            </a:r>
            <a:r>
              <a:rPr lang="en-US" sz="2400" dirty="0"/>
              <a:t>ingredient &amp; </a:t>
            </a:r>
            <a:r>
              <a:rPr lang="en-US" sz="2400" dirty="0" err="1"/>
              <a:t>sunfest</a:t>
            </a:r>
            <a:r>
              <a:rPr lang="en-US" sz="2400" dirty="0"/>
              <a:t> products are using natural ingredient chemical composition. I without </a:t>
            </a:r>
            <a:r>
              <a:rPr lang="en-US" sz="2400" dirty="0" smtClean="0"/>
              <a:t>any</a:t>
            </a:r>
          </a:p>
          <a:p>
            <a:pPr marL="514350" indent="-514350">
              <a:buAutoNum type="arabicParenR"/>
            </a:pPr>
            <a:r>
              <a:rPr lang="en-US" sz="2400" dirty="0" smtClean="0"/>
              <a:t>Environmentally </a:t>
            </a:r>
            <a:r>
              <a:rPr lang="en-US" sz="2400" dirty="0"/>
              <a:t>conscious: our commitment to be sustainability drives us to reduces the and </a:t>
            </a:r>
            <a:r>
              <a:rPr lang="en-US" sz="2400" dirty="0" smtClean="0"/>
              <a:t>support eco-friendly practices</a:t>
            </a:r>
          </a:p>
          <a:p>
            <a:pPr marL="514350" indent="-514350">
              <a:buAutoNum type="arabicParenR"/>
            </a:pPr>
            <a:r>
              <a:rPr lang="en-US" sz="2400" dirty="0" smtClean="0"/>
              <a:t>safety </a:t>
            </a:r>
            <a:r>
              <a:rPr lang="en-US" sz="2400" dirty="0"/>
              <a:t>and Quality!- </a:t>
            </a:r>
            <a:r>
              <a:rPr lang="en-US" sz="2400" dirty="0" err="1"/>
              <a:t>Sunfest</a:t>
            </a:r>
            <a:r>
              <a:rPr lang="en-US" sz="2400" dirty="0"/>
              <a:t> use high quality products and maintain hygiene in t while preparing products and ensure safe and effective </a:t>
            </a:r>
            <a:r>
              <a:rPr lang="en-US" sz="2400" dirty="0" smtClean="0"/>
              <a:t>products</a:t>
            </a:r>
          </a:p>
          <a:p>
            <a:pPr marL="514350" indent="-514350">
              <a:buAutoNum type="arabicParenR"/>
            </a:pPr>
            <a:r>
              <a:rPr lang="en-US" sz="2400" dirty="0" smtClean="0"/>
              <a:t>Global </a:t>
            </a:r>
            <a:r>
              <a:rPr lang="en-US" sz="2400" dirty="0"/>
              <a:t>presences </a:t>
            </a:r>
            <a:r>
              <a:rPr lang="en-US" sz="2400" dirty="0" err="1"/>
              <a:t>Dunfest</a:t>
            </a:r>
            <a:r>
              <a:rPr lang="en-US" sz="2400" dirty="0"/>
              <a:t> </a:t>
            </a:r>
            <a:r>
              <a:rPr lang="en-US" sz="2400" dirty="0" err="1"/>
              <a:t>producks</a:t>
            </a:r>
            <a:r>
              <a:rPr lang="en-US" sz="2400" dirty="0"/>
              <a:t> are available in various countries and we Continue to expand our </a:t>
            </a:r>
            <a:r>
              <a:rPr lang="en-US" sz="2400" dirty="0" err="1"/>
              <a:t>steach</a:t>
            </a:r>
            <a:r>
              <a:rPr lang="en-US" sz="2400" dirty="0"/>
              <a:t> to </a:t>
            </a:r>
            <a:r>
              <a:rPr lang="en-US" sz="2400" dirty="0" smtClean="0"/>
              <a:t>help more people world wide</a:t>
            </a:r>
          </a:p>
          <a:p>
            <a:pPr marL="514350" indent="-514350">
              <a:buAutoNum type="arabicParenR"/>
            </a:pPr>
            <a:r>
              <a:rPr lang="en-US" sz="2400" dirty="0" smtClean="0"/>
              <a:t>Proven </a:t>
            </a:r>
            <a:r>
              <a:rPr lang="en-US" sz="2400" dirty="0"/>
              <a:t>formula; own </a:t>
            </a:r>
            <a:r>
              <a:rPr lang="en-US" sz="2400" dirty="0" err="1"/>
              <a:t>produck</a:t>
            </a:r>
            <a:r>
              <a:rPr lang="en-US" sz="2400" dirty="0"/>
              <a:t> are developed and combine traditional Knowledge with </a:t>
            </a:r>
            <a:r>
              <a:rPr lang="en-US" sz="2400" dirty="0" err="1"/>
              <a:t>misdern</a:t>
            </a:r>
            <a:r>
              <a:rPr lang="en-US" sz="2400" dirty="0"/>
              <a:t> science for the best result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358" y="1601929"/>
            <a:ext cx="3048000" cy="1714500"/>
          </a:xfrm>
          <a:prstGeom prst="rect">
            <a:avLst/>
          </a:prstGeom>
        </p:spPr>
      </p:pic>
      <p:pic>
        <p:nvPicPr>
          <p:cNvPr id="5" name="Picture 4"/>
          <p:cNvPicPr>
            <a:picLocks noChangeAspect="1"/>
          </p:cNvPicPr>
          <p:nvPr/>
        </p:nvPicPr>
        <p:blipFill>
          <a:blip r:embed="rId3"/>
          <a:stretch>
            <a:fillRect/>
          </a:stretch>
        </p:blipFill>
        <p:spPr>
          <a:xfrm>
            <a:off x="9276080" y="3713304"/>
            <a:ext cx="2672278" cy="20433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386" y="5860815"/>
            <a:ext cx="2099628" cy="997185"/>
          </a:xfrm>
          <a:prstGeom prst="rect">
            <a:avLst/>
          </a:prstGeom>
        </p:spPr>
      </p:pic>
    </p:spTree>
    <p:extLst>
      <p:ext uri="{BB962C8B-B14F-4D97-AF65-F5344CB8AC3E}">
        <p14:creationId xmlns:p14="http://schemas.microsoft.com/office/powerpoint/2010/main" val="347956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Email AD </a:t>
            </a:r>
            <a:r>
              <a:rPr lang="en-US" b="1" dirty="0" smtClean="0"/>
              <a:t>Campaign 2 – </a:t>
            </a:r>
            <a:r>
              <a:rPr lang="en-US" b="1" dirty="0"/>
              <a:t>Lead </a:t>
            </a:r>
            <a:r>
              <a:rPr lang="en-US" b="1" dirty="0" smtClean="0"/>
              <a:t>generation</a:t>
            </a:r>
            <a:endParaRPr lang="en-US" dirty="0"/>
          </a:p>
        </p:txBody>
      </p:sp>
      <p:sp>
        <p:nvSpPr>
          <p:cNvPr id="4" name="TextBox 3"/>
          <p:cNvSpPr txBox="1"/>
          <p:nvPr/>
        </p:nvSpPr>
        <p:spPr>
          <a:xfrm>
            <a:off x="116840" y="1422400"/>
            <a:ext cx="9893167" cy="5262979"/>
          </a:xfrm>
          <a:prstGeom prst="rect">
            <a:avLst/>
          </a:prstGeom>
          <a:noFill/>
        </p:spPr>
        <p:txBody>
          <a:bodyPr wrap="square" rtlCol="0">
            <a:spAutoFit/>
          </a:bodyPr>
          <a:lstStyle/>
          <a:p>
            <a:r>
              <a:rPr lang="en-US" sz="2400" dirty="0" smtClean="0"/>
              <a:t>To: reddy@gmail.com</a:t>
            </a:r>
          </a:p>
          <a:p>
            <a:r>
              <a:rPr lang="en-US" sz="2400" dirty="0" smtClean="0"/>
              <a:t>Subject : </a:t>
            </a:r>
            <a:r>
              <a:rPr lang="en-US" sz="2400" dirty="0"/>
              <a:t>unlock the power of nature with the </a:t>
            </a:r>
            <a:r>
              <a:rPr lang="en-US" sz="2400" dirty="0" err="1" smtClean="0"/>
              <a:t>sunfest</a:t>
            </a:r>
            <a:r>
              <a:rPr lang="en-US" sz="2400" dirty="0" smtClean="0"/>
              <a:t> </a:t>
            </a:r>
            <a:r>
              <a:rPr lang="en-US" sz="2400" dirty="0"/>
              <a:t>products our lead</a:t>
            </a:r>
            <a:r>
              <a:rPr lang="en-US" sz="2400" dirty="0" smtClean="0"/>
              <a:t>, constitution campaign </a:t>
            </a:r>
          </a:p>
          <a:p>
            <a:r>
              <a:rPr lang="en-US" sz="2400" dirty="0" smtClean="0"/>
              <a:t>I hope </a:t>
            </a:r>
            <a:r>
              <a:rPr lang="en-US" sz="2400" dirty="0"/>
              <a:t>the emails finds you Well. My name in [</a:t>
            </a:r>
            <a:r>
              <a:rPr lang="en-US" sz="2400" dirty="0" err="1"/>
              <a:t>Arfana</a:t>
            </a:r>
            <a:r>
              <a:rPr lang="en-US" sz="2400" dirty="0"/>
              <a:t>] and </a:t>
            </a:r>
            <a:r>
              <a:rPr lang="en-US" sz="2400" dirty="0" err="1"/>
              <a:t>i</a:t>
            </a:r>
            <a:r>
              <a:rPr lang="en-US" sz="2400" dirty="0"/>
              <a:t> represent </a:t>
            </a:r>
            <a:r>
              <a:rPr lang="en-US" sz="2400" dirty="0" err="1" smtClean="0"/>
              <a:t>sunfeast</a:t>
            </a:r>
            <a:r>
              <a:rPr lang="en-US" sz="2400" dirty="0" smtClean="0"/>
              <a:t> </a:t>
            </a:r>
            <a:r>
              <a:rPr lang="en-US" sz="2400" dirty="0"/>
              <a:t>product a brand that stands for the nutritional goodness of nature healthy and hygiene food you </a:t>
            </a:r>
            <a:endParaRPr lang="en-US" sz="2400" dirty="0" smtClean="0"/>
          </a:p>
          <a:p>
            <a:r>
              <a:rPr lang="en-US" sz="2400" dirty="0" smtClean="0"/>
              <a:t>Today : </a:t>
            </a:r>
            <a:r>
              <a:rPr lang="en-US" sz="2400" dirty="0"/>
              <a:t>I am excited to </a:t>
            </a:r>
            <a:r>
              <a:rPr lang="en-US" sz="2400" dirty="0" smtClean="0"/>
              <a:t>introduce to </a:t>
            </a:r>
            <a:r>
              <a:rPr lang="en-US" sz="2400" dirty="0"/>
              <a:t>the to our lead generation </a:t>
            </a:r>
            <a:r>
              <a:rPr lang="en-US" sz="2400" dirty="0" err="1"/>
              <a:t>campagin</a:t>
            </a:r>
            <a:r>
              <a:rPr lang="en-US" sz="2400" dirty="0"/>
              <a:t> By participating in our lead </a:t>
            </a:r>
            <a:r>
              <a:rPr lang="en-US" sz="2400" dirty="0" err="1"/>
              <a:t>generationCampagin</a:t>
            </a:r>
            <a:r>
              <a:rPr lang="en-US" sz="2400" dirty="0"/>
              <a:t> you </a:t>
            </a:r>
            <a:r>
              <a:rPr lang="en-US" sz="2400" dirty="0" smtClean="0"/>
              <a:t>will </a:t>
            </a:r>
          </a:p>
          <a:p>
            <a:pPr marL="457200" indent="-457200">
              <a:buAutoNum type="arabicParenR"/>
            </a:pPr>
            <a:r>
              <a:rPr lang="en-US" sz="2400" dirty="0" smtClean="0"/>
              <a:t>Exclusive offers : </a:t>
            </a:r>
            <a:r>
              <a:rPr lang="en-US" sz="2400" dirty="0" err="1"/>
              <a:t>Accessive</a:t>
            </a:r>
            <a:r>
              <a:rPr lang="en-US" sz="2400" dirty="0"/>
              <a:t> access to excusive exclusive </a:t>
            </a:r>
            <a:r>
              <a:rPr lang="en-US" sz="2400" dirty="0" smtClean="0"/>
              <a:t>offers for </a:t>
            </a:r>
            <a:r>
              <a:rPr lang="en-US" sz="2400" dirty="0" err="1" smtClean="0"/>
              <a:t>partipation</a:t>
            </a:r>
            <a:r>
              <a:rPr lang="en-US" sz="2400" dirty="0" smtClean="0"/>
              <a:t> </a:t>
            </a:r>
            <a:r>
              <a:rPr lang="en-US" sz="2400" dirty="0"/>
              <a:t>I had generation </a:t>
            </a:r>
            <a:r>
              <a:rPr lang="en-US" sz="2400" dirty="0" err="1" smtClean="0"/>
              <a:t>campagion</a:t>
            </a:r>
            <a:endParaRPr lang="en-US" sz="2400" dirty="0"/>
          </a:p>
          <a:p>
            <a:pPr marL="457200" indent="-457200">
              <a:buAutoNum type="arabicParenR"/>
            </a:pPr>
            <a:r>
              <a:rPr lang="en-US" sz="2400" dirty="0" smtClean="0"/>
              <a:t>Be </a:t>
            </a:r>
            <a:r>
              <a:rPr lang="en-US" sz="2400" dirty="0"/>
              <a:t>part of a </a:t>
            </a:r>
            <a:r>
              <a:rPr lang="en-US" sz="2400" dirty="0" smtClean="0"/>
              <a:t>community : </a:t>
            </a:r>
            <a:r>
              <a:rPr lang="en-US" sz="2400" dirty="0"/>
              <a:t>To all the N participation of lead generation </a:t>
            </a:r>
            <a:r>
              <a:rPr lang="en-US" sz="2400" dirty="0" err="1"/>
              <a:t>Campagion</a:t>
            </a:r>
            <a:r>
              <a:rPr lang="en-US" sz="2400" dirty="0"/>
              <a:t> will exclusively become a part of the </a:t>
            </a:r>
            <a:r>
              <a:rPr lang="en-US" sz="2400" dirty="0" err="1"/>
              <a:t>Sunfest</a:t>
            </a:r>
            <a:r>
              <a:rPr lang="en-US" sz="2400" dirty="0"/>
              <a:t> </a:t>
            </a:r>
            <a:r>
              <a:rPr lang="en-US" sz="2400" dirty="0" smtClean="0"/>
              <a:t>community</a:t>
            </a:r>
          </a:p>
          <a:p>
            <a:pPr marL="457200" indent="-457200">
              <a:buAutoNum type="arabicParenR"/>
            </a:pPr>
            <a:r>
              <a:rPr lang="en-US" sz="2400" dirty="0" smtClean="0"/>
              <a:t>Early access : </a:t>
            </a:r>
            <a:r>
              <a:rPr lang="en-US" sz="2400" dirty="0"/>
              <a:t>Be among the first to Know about, out </a:t>
            </a:r>
            <a:r>
              <a:rPr lang="en-US" sz="2400" dirty="0" err="1"/>
              <a:t>sunfest</a:t>
            </a:r>
            <a:r>
              <a:rPr lang="en-US" sz="2400" dirty="0"/>
              <a:t> product launches and up dates an</a:t>
            </a:r>
          </a:p>
        </p:txBody>
      </p:sp>
      <p:pic>
        <p:nvPicPr>
          <p:cNvPr id="5" name="Picture 4"/>
          <p:cNvPicPr>
            <a:picLocks noChangeAspect="1"/>
          </p:cNvPicPr>
          <p:nvPr/>
        </p:nvPicPr>
        <p:blipFill>
          <a:blip r:embed="rId2"/>
          <a:stretch>
            <a:fillRect/>
          </a:stretch>
        </p:blipFill>
        <p:spPr>
          <a:xfrm>
            <a:off x="9941469" y="5723085"/>
            <a:ext cx="1803491" cy="857312"/>
          </a:xfrm>
          <a:prstGeom prst="rect">
            <a:avLst/>
          </a:prstGeom>
        </p:spPr>
      </p:pic>
      <p:pic>
        <p:nvPicPr>
          <p:cNvPr id="6" name="Picture 5"/>
          <p:cNvPicPr>
            <a:picLocks noChangeAspect="1"/>
          </p:cNvPicPr>
          <p:nvPr/>
        </p:nvPicPr>
        <p:blipFill>
          <a:blip r:embed="rId3"/>
          <a:stretch>
            <a:fillRect/>
          </a:stretch>
        </p:blipFill>
        <p:spPr>
          <a:xfrm>
            <a:off x="9949633" y="1422400"/>
            <a:ext cx="2125527" cy="1625689"/>
          </a:xfrm>
          <a:prstGeom prst="rect">
            <a:avLst/>
          </a:prstGeom>
        </p:spPr>
      </p:pic>
      <p:pic>
        <p:nvPicPr>
          <p:cNvPr id="7" name="Picture 6"/>
          <p:cNvPicPr>
            <a:picLocks noChangeAspect="1"/>
          </p:cNvPicPr>
          <p:nvPr/>
        </p:nvPicPr>
        <p:blipFill>
          <a:blip r:embed="rId4"/>
          <a:stretch>
            <a:fillRect/>
          </a:stretch>
        </p:blipFill>
        <p:spPr>
          <a:xfrm>
            <a:off x="9620144" y="3481409"/>
            <a:ext cx="2514679" cy="1413249"/>
          </a:xfrm>
          <a:prstGeom prst="rect">
            <a:avLst/>
          </a:prstGeom>
        </p:spPr>
      </p:pic>
    </p:spTree>
    <p:extLst>
      <p:ext uri="{BB962C8B-B14F-4D97-AF65-F5344CB8AC3E}">
        <p14:creationId xmlns:p14="http://schemas.microsoft.com/office/powerpoint/2010/main" val="295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4240" y="314960"/>
            <a:ext cx="7132320" cy="954107"/>
          </a:xfrm>
          <a:prstGeom prst="rect">
            <a:avLst/>
          </a:prstGeom>
          <a:noFill/>
        </p:spPr>
        <p:txBody>
          <a:bodyPr wrap="square" rtlCol="0">
            <a:spAutoFit/>
          </a:bodyPr>
          <a:lstStyle/>
          <a:p>
            <a:pPr algn="ctr"/>
            <a:r>
              <a:rPr lang="en-US" sz="2800" b="1" u="sng" dirty="0" smtClean="0"/>
              <a:t>Challenges faced and lessons learned during project</a:t>
            </a:r>
            <a:endParaRPr lang="en-US" sz="2800" b="1" u="sng" dirty="0"/>
          </a:p>
        </p:txBody>
      </p:sp>
      <p:sp>
        <p:nvSpPr>
          <p:cNvPr id="3" name="TextBox 2"/>
          <p:cNvSpPr txBox="1"/>
          <p:nvPr/>
        </p:nvSpPr>
        <p:spPr>
          <a:xfrm>
            <a:off x="822960" y="2279710"/>
            <a:ext cx="11033760" cy="3046988"/>
          </a:xfrm>
          <a:prstGeom prst="rect">
            <a:avLst/>
          </a:prstGeom>
          <a:noFill/>
        </p:spPr>
        <p:txBody>
          <a:bodyPr wrap="square" rtlCol="0">
            <a:spAutoFit/>
          </a:bodyPr>
          <a:lstStyle/>
          <a:p>
            <a:r>
              <a:rPr lang="en-US" sz="2400" dirty="0"/>
              <a:t>As we </a:t>
            </a:r>
            <a:r>
              <a:rPr lang="en-US" sz="2400" dirty="0" smtClean="0"/>
              <a:t>are </a:t>
            </a:r>
            <a:r>
              <a:rPr lang="en-US" sz="2400" dirty="0"/>
              <a:t>new to the project we have proper guide about the project during the project the challenges faced that are the project have a strategic, innovative focus as the result, we have to often deal with new, leading edges and the technologies these project has more risks and much more difficult to estimate the accurately. And the lessons learned during the project through these project we have learn the </a:t>
            </a:r>
            <a:r>
              <a:rPr lang="en-US" sz="2400" dirty="0" err="1" smtClean="0"/>
              <a:t>exprience</a:t>
            </a:r>
            <a:r>
              <a:rPr lang="en-US" sz="2400" dirty="0" smtClean="0"/>
              <a:t> </a:t>
            </a:r>
            <a:r>
              <a:rPr lang="en-US" sz="2400" dirty="0"/>
              <a:t>as we gain by the project and we have learned how edit the contents and study of the project, editing the video and we have learn about the marketing strategies and how to Create the ads and how to analyze the matter</a:t>
            </a:r>
          </a:p>
        </p:txBody>
      </p:sp>
    </p:spTree>
    <p:extLst>
      <p:ext uri="{BB962C8B-B14F-4D97-AF65-F5344CB8AC3E}">
        <p14:creationId xmlns:p14="http://schemas.microsoft.com/office/powerpoint/2010/main" val="257061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THE TEAM MEMBERS ARE </a:t>
            </a:r>
            <a:endParaRPr lang="en-US" b="1" dirty="0"/>
          </a:p>
        </p:txBody>
      </p:sp>
      <p:sp>
        <p:nvSpPr>
          <p:cNvPr id="3" name="TextBox 2"/>
          <p:cNvSpPr txBox="1"/>
          <p:nvPr/>
        </p:nvSpPr>
        <p:spPr>
          <a:xfrm>
            <a:off x="2672080" y="1859280"/>
            <a:ext cx="7792720" cy="2308324"/>
          </a:xfrm>
          <a:prstGeom prst="rect">
            <a:avLst/>
          </a:prstGeom>
          <a:noFill/>
        </p:spPr>
        <p:txBody>
          <a:bodyPr wrap="square" rtlCol="0">
            <a:spAutoFit/>
          </a:bodyPr>
          <a:lstStyle/>
          <a:p>
            <a:r>
              <a:rPr lang="en-US" sz="2400" dirty="0" smtClean="0"/>
              <a:t>MD ARFANA – 720131605227 ( TEAM LEADER)</a:t>
            </a:r>
          </a:p>
          <a:p>
            <a:r>
              <a:rPr lang="en-US" sz="2400" dirty="0" smtClean="0"/>
              <a:t>MANDE RITIKA – 720131605223</a:t>
            </a:r>
          </a:p>
          <a:p>
            <a:r>
              <a:rPr lang="en-US" sz="2400" dirty="0" smtClean="0"/>
              <a:t>KOTTAPALLI PAVITRA – 720131605221</a:t>
            </a:r>
          </a:p>
          <a:p>
            <a:r>
              <a:rPr lang="en-US" sz="2400" dirty="0" smtClean="0"/>
              <a:t>KATIKITHALA SHAKEENA – 720131605219</a:t>
            </a:r>
            <a:br>
              <a:rPr lang="en-US" sz="2400" dirty="0" smtClean="0"/>
            </a:br>
            <a:r>
              <a:rPr lang="en-US" sz="2400" dirty="0" smtClean="0"/>
              <a:t>MARRAPU MOULI MANOHAR – 720131605222</a:t>
            </a:r>
          </a:p>
          <a:p>
            <a:endParaRPr lang="en-US" sz="2400" dirty="0"/>
          </a:p>
        </p:txBody>
      </p:sp>
    </p:spTree>
    <p:extLst>
      <p:ext uri="{BB962C8B-B14F-4D97-AF65-F5344CB8AC3E}">
        <p14:creationId xmlns:p14="http://schemas.microsoft.com/office/powerpoint/2010/main" val="1741745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smtClean="0"/>
              <a:t>PART-1 : Brand study, Competitor Analysis &amp;</a:t>
            </a:r>
            <a:br>
              <a:rPr lang="en-US" dirty="0" smtClean="0"/>
            </a:br>
            <a:r>
              <a:rPr lang="en-US" dirty="0" smtClean="0"/>
              <a:t>               Buyer’s/Audience’s Persona</a:t>
            </a:r>
            <a:br>
              <a:rPr lang="en-US" dirty="0" smtClean="0"/>
            </a:br>
            <a:r>
              <a:rPr lang="en-US" dirty="0" smtClean="0"/>
              <a:t/>
            </a:r>
            <a:br>
              <a:rPr lang="en-US" dirty="0" smtClean="0"/>
            </a:br>
            <a:r>
              <a:rPr lang="en-US" sz="2400" b="1" u="sng" dirty="0" smtClean="0">
                <a:effectLst>
                  <a:outerShdw blurRad="38100" dist="38100" dir="2700000" algn="tl">
                    <a:srgbClr val="000000">
                      <a:alpha val="43137"/>
                    </a:srgbClr>
                  </a:outerShdw>
                </a:effectLst>
              </a:rPr>
              <a:t>Missions/Values</a:t>
            </a:r>
            <a:r>
              <a:rPr lang="en-US" sz="2400" b="1" dirty="0" smtClean="0"/>
              <a:t> :-</a:t>
            </a:r>
            <a:r>
              <a:rPr lang="en-US" sz="1800" b="1" dirty="0" smtClean="0"/>
              <a:t>To enhance the wealth generations capability of the enterprise in a globalization environment delivering </a:t>
            </a:r>
            <a:br>
              <a:rPr lang="en-US" sz="1800" b="1" dirty="0" smtClean="0"/>
            </a:br>
            <a:r>
              <a:rPr lang="en-US" sz="1800" b="1" dirty="0"/>
              <a:t> </a:t>
            </a:r>
            <a:r>
              <a:rPr lang="en-US" sz="1800" b="1" dirty="0" smtClean="0"/>
              <a:t>                                            superior and sustainable stake holder value</a:t>
            </a:r>
            <a:br>
              <a:rPr lang="en-US" sz="1800" b="1" dirty="0" smtClean="0"/>
            </a:br>
            <a:r>
              <a:rPr lang="en-US" sz="1800" b="1" dirty="0" smtClean="0"/>
              <a:t/>
            </a:r>
            <a:br>
              <a:rPr lang="en-US" sz="1800" b="1" dirty="0" smtClean="0"/>
            </a:br>
            <a:r>
              <a:rPr lang="en-US" sz="2700" b="1" u="sng" dirty="0" smtClean="0">
                <a:effectLst>
                  <a:outerShdw blurRad="38100" dist="38100" dir="2700000" algn="tl">
                    <a:srgbClr val="000000">
                      <a:alpha val="43137"/>
                    </a:srgbClr>
                  </a:outerShdw>
                </a:effectLst>
              </a:rPr>
              <a:t>Brand Color</a:t>
            </a:r>
            <a:r>
              <a:rPr lang="en-US" sz="2700" b="1" dirty="0" smtClean="0"/>
              <a:t> </a:t>
            </a:r>
            <a:r>
              <a:rPr lang="en-US" sz="2700" b="1" dirty="0" smtClean="0">
                <a:effectLst>
                  <a:outerShdw blurRad="38100" dist="38100" dir="2700000" algn="tl">
                    <a:srgbClr val="000000">
                      <a:alpha val="43137"/>
                    </a:srgbClr>
                  </a:outerShdw>
                </a:effectLst>
              </a:rPr>
              <a:t>:- </a:t>
            </a:r>
            <a:r>
              <a:rPr lang="en-US" sz="2000" dirty="0" smtClean="0">
                <a:effectLst>
                  <a:outerShdw blurRad="38100" dist="38100" dir="2700000" algn="tl">
                    <a:srgbClr val="000000">
                      <a:alpha val="43137"/>
                    </a:srgbClr>
                  </a:outerShdw>
                </a:effectLst>
              </a:rPr>
              <a:t> </a:t>
            </a:r>
            <a:r>
              <a:rPr lang="en-US" sz="2000" b="1" dirty="0" smtClean="0"/>
              <a:t>Red, Gold and Yellow</a:t>
            </a:r>
            <a:br>
              <a:rPr lang="en-US" sz="2000" b="1" dirty="0" smtClean="0"/>
            </a:br>
            <a:r>
              <a:rPr lang="en-US" sz="2000" b="1" dirty="0"/>
              <a:t> </a:t>
            </a:r>
            <a:r>
              <a:rPr lang="en-US" sz="2000" b="1" dirty="0" smtClean="0"/>
              <a:t/>
            </a:r>
            <a:br>
              <a:rPr lang="en-US" sz="2000" b="1" dirty="0" smtClean="0"/>
            </a:br>
            <a:r>
              <a:rPr lang="en-US" sz="2700" b="1" u="sng" dirty="0" smtClean="0"/>
              <a:t>logo</a:t>
            </a:r>
            <a:r>
              <a:rPr lang="en-US" sz="2700" b="1" dirty="0" smtClean="0"/>
              <a:t> :- </a:t>
            </a:r>
            <a:r>
              <a:rPr lang="en-US" sz="2700" b="1" dirty="0" smtClean="0">
                <a:effectLst>
                  <a:outerShdw blurRad="38100" dist="38100" dir="2700000" algn="tl">
                    <a:srgbClr val="000000">
                      <a:alpha val="43137"/>
                    </a:srgbClr>
                  </a:outerShdw>
                </a:effectLst>
              </a:rPr>
              <a:t/>
            </a:r>
            <a:br>
              <a:rPr lang="en-US" sz="2700" b="1" dirty="0" smtClean="0">
                <a:effectLst>
                  <a:outerShdw blurRad="38100" dist="38100" dir="2700000" algn="tl">
                    <a:srgbClr val="000000">
                      <a:alpha val="43137"/>
                    </a:srgbClr>
                  </a:outerShdw>
                </a:effectLst>
              </a:rPr>
            </a:br>
            <a:r>
              <a:rPr lang="en-US" sz="2700" b="1" dirty="0" smtClean="0">
                <a:effectLst>
                  <a:outerShdw blurRad="38100" dist="38100" dir="2700000" algn="tl">
                    <a:srgbClr val="000000">
                      <a:alpha val="43137"/>
                    </a:srgbClr>
                  </a:outerShdw>
                </a:effectLst>
              </a:rPr>
              <a:t>         </a:t>
            </a:r>
            <a:br>
              <a:rPr lang="en-US" sz="2700" b="1" dirty="0" smtClean="0">
                <a:effectLst>
                  <a:outerShdw blurRad="38100" dist="38100" dir="2700000" algn="tl">
                    <a:srgbClr val="000000">
                      <a:alpha val="43137"/>
                    </a:srgbClr>
                  </a:outerShdw>
                </a:effectLst>
              </a:rPr>
            </a:br>
            <a:r>
              <a:rPr lang="en-US" sz="2700" b="1" dirty="0">
                <a:effectLst>
                  <a:outerShdw blurRad="38100" dist="38100" dir="2700000" algn="tl">
                    <a:srgbClr val="000000">
                      <a:alpha val="43137"/>
                    </a:srgbClr>
                  </a:outerShdw>
                </a:effectLst>
              </a:rPr>
              <a:t/>
            </a:r>
            <a:br>
              <a:rPr lang="en-US" sz="2700" b="1" dirty="0">
                <a:effectLst>
                  <a:outerShdw blurRad="38100" dist="38100" dir="2700000" algn="tl">
                    <a:srgbClr val="000000">
                      <a:alpha val="43137"/>
                    </a:srgbClr>
                  </a:outerShdw>
                </a:effectLst>
              </a:rPr>
            </a:br>
            <a:r>
              <a:rPr lang="en-US" sz="2700" b="1" dirty="0" smtClean="0">
                <a:effectLst>
                  <a:outerShdw blurRad="38100" dist="38100" dir="2700000" algn="tl">
                    <a:srgbClr val="000000">
                      <a:alpha val="43137"/>
                    </a:srgbClr>
                  </a:outerShdw>
                </a:effectLst>
              </a:rPr>
              <a:t/>
            </a:r>
            <a:br>
              <a:rPr lang="en-US" sz="2700" b="1" dirty="0" smtClean="0">
                <a:effectLst>
                  <a:outerShdw blurRad="38100" dist="38100" dir="2700000" algn="tl">
                    <a:srgbClr val="000000">
                      <a:alpha val="43137"/>
                    </a:srgbClr>
                  </a:outerShdw>
                </a:effectLst>
              </a:rPr>
            </a:br>
            <a:r>
              <a:rPr lang="en-US" sz="2700" b="1" dirty="0">
                <a:effectLst>
                  <a:outerShdw blurRad="38100" dist="38100" dir="2700000" algn="tl">
                    <a:srgbClr val="000000">
                      <a:alpha val="43137"/>
                    </a:srgbClr>
                  </a:outerShdw>
                </a:effectLst>
              </a:rPr>
              <a:t/>
            </a:r>
            <a:br>
              <a:rPr lang="en-US" sz="2700" b="1" dirty="0">
                <a:effectLst>
                  <a:outerShdw blurRad="38100" dist="38100" dir="2700000" algn="tl">
                    <a:srgbClr val="000000">
                      <a:alpha val="43137"/>
                    </a:srgbClr>
                  </a:outerShdw>
                </a:effectLst>
              </a:rPr>
            </a:br>
            <a:r>
              <a:rPr lang="en-US" sz="2700" b="1" dirty="0" smtClean="0">
                <a:effectLst>
                  <a:outerShdw blurRad="38100" dist="38100" dir="2700000" algn="tl">
                    <a:srgbClr val="000000">
                      <a:alpha val="43137"/>
                    </a:srgbClr>
                  </a:outerShdw>
                </a:effectLst>
              </a:rPr>
              <a:t/>
            </a:r>
            <a:br>
              <a:rPr lang="en-US" sz="2700" b="1" dirty="0" smtClean="0">
                <a:effectLst>
                  <a:outerShdw blurRad="38100" dist="38100" dir="2700000" algn="tl">
                    <a:srgbClr val="000000">
                      <a:alpha val="43137"/>
                    </a:srgbClr>
                  </a:outerShdw>
                </a:effectLst>
              </a:rPr>
            </a:br>
            <a:r>
              <a:rPr lang="en-US" sz="2700" b="1" dirty="0">
                <a:effectLst>
                  <a:outerShdw blurRad="38100" dist="38100" dir="2700000" algn="tl">
                    <a:srgbClr val="000000">
                      <a:alpha val="43137"/>
                    </a:srgbClr>
                  </a:outerShdw>
                </a:effectLst>
              </a:rPr>
              <a:t/>
            </a:r>
            <a:br>
              <a:rPr lang="en-US" sz="2700" b="1" dirty="0">
                <a:effectLst>
                  <a:outerShdw blurRad="38100" dist="38100" dir="2700000" algn="tl">
                    <a:srgbClr val="000000">
                      <a:alpha val="43137"/>
                    </a:srgbClr>
                  </a:outerShdw>
                </a:effectLst>
              </a:rPr>
            </a:br>
            <a:r>
              <a:rPr lang="en-US" sz="2700" b="1" dirty="0">
                <a:effectLst>
                  <a:outerShdw blurRad="38100" dist="38100" dir="2700000" algn="tl">
                    <a:srgbClr val="000000">
                      <a:alpha val="43137"/>
                    </a:srgbClr>
                  </a:outerShdw>
                </a:effectLst>
              </a:rPr>
              <a:t/>
            </a:r>
            <a:br>
              <a:rPr lang="en-US" sz="2700" b="1" dirty="0">
                <a:effectLst>
                  <a:outerShdw blurRad="38100" dist="38100" dir="2700000" algn="tl">
                    <a:srgbClr val="000000">
                      <a:alpha val="43137"/>
                    </a:srgbClr>
                  </a:outerShdw>
                </a:effectLst>
              </a:rPr>
            </a:br>
            <a:r>
              <a:rPr lang="en-US" sz="2700" b="1" u="sng" dirty="0" smtClean="0">
                <a:effectLst>
                  <a:outerShdw blurRad="38100" dist="38100" dir="2700000" algn="tl">
                    <a:srgbClr val="000000">
                      <a:alpha val="43137"/>
                    </a:srgbClr>
                  </a:outerShdw>
                </a:effectLst>
              </a:rPr>
              <a:t>USP</a:t>
            </a:r>
            <a:r>
              <a:rPr lang="en-US" sz="2700" b="1" dirty="0" smtClean="0"/>
              <a:t> :- </a:t>
            </a:r>
            <a:br>
              <a:rPr lang="en-US" sz="2700" b="1" dirty="0" smtClean="0"/>
            </a:br>
            <a:r>
              <a:rPr lang="en-US" sz="2700" b="1" dirty="0"/>
              <a:t> </a:t>
            </a:r>
            <a:r>
              <a:rPr lang="en-US" sz="2700" b="1" dirty="0" smtClean="0"/>
              <a:t>          </a:t>
            </a:r>
            <a:r>
              <a:rPr lang="en-US" sz="1800" b="1" dirty="0" smtClean="0"/>
              <a:t>The USP of </a:t>
            </a:r>
            <a:r>
              <a:rPr lang="en-US" sz="1800" b="1" dirty="0" err="1" smtClean="0"/>
              <a:t>sunfeast</a:t>
            </a:r>
            <a:r>
              <a:rPr lang="en-US" sz="1800" b="1" dirty="0" smtClean="0"/>
              <a:t> is to satisfy their needs, </a:t>
            </a:r>
            <a:r>
              <a:rPr lang="en-US" sz="1800" b="1" dirty="0" err="1" smtClean="0"/>
              <a:t>sunfeast</a:t>
            </a:r>
            <a:r>
              <a:rPr lang="en-US" sz="1800" b="1" dirty="0" smtClean="0"/>
              <a:t> offers a wide range of products such as </a:t>
            </a:r>
            <a:r>
              <a:rPr lang="en-US" sz="1800" b="1" dirty="0" err="1" smtClean="0"/>
              <a:t>buscuits</a:t>
            </a:r>
            <a:r>
              <a:rPr lang="en-US" sz="1800" b="1" dirty="0" smtClean="0"/>
              <a:t>, cakes, rusk &amp; chocolates</a:t>
            </a:r>
            <a:r>
              <a:rPr lang="en-US" sz="2700" b="1" dirty="0" smtClean="0">
                <a:effectLst>
                  <a:outerShdw blurRad="38100" dist="38100" dir="2700000" algn="tl">
                    <a:srgbClr val="000000">
                      <a:alpha val="43137"/>
                    </a:srgbClr>
                  </a:outerShdw>
                </a:effectLst>
              </a:rPr>
              <a:t>. </a:t>
            </a:r>
            <a:r>
              <a:rPr lang="en-US" sz="1800" b="1" dirty="0" smtClean="0"/>
              <a:t>Their unique selling </a:t>
            </a:r>
            <a:r>
              <a:rPr lang="en-US" sz="1800" b="1" dirty="0" err="1" smtClean="0"/>
              <a:t>propositionis</a:t>
            </a:r>
            <a:r>
              <a:rPr lang="en-US" sz="1800" b="1" dirty="0" smtClean="0"/>
              <a:t> that they offer taste and nutrition</a:t>
            </a:r>
            <a:r>
              <a:rPr lang="en-US" sz="2700" b="1" dirty="0" smtClean="0">
                <a:effectLst>
                  <a:outerShdw blurRad="38100" dist="38100" dir="2700000" algn="tl">
                    <a:srgbClr val="000000">
                      <a:alpha val="43137"/>
                    </a:srgbClr>
                  </a:outerShdw>
                </a:effectLst>
              </a:rPr>
              <a:t> </a:t>
            </a:r>
            <a:r>
              <a:rPr lang="en-US" sz="1800" b="1" dirty="0" smtClean="0"/>
              <a:t>in every bite.</a:t>
            </a:r>
            <a:br>
              <a:rPr lang="en-US" sz="1800" b="1" dirty="0" smtClean="0"/>
            </a:br>
            <a:r>
              <a:rPr lang="en-US" sz="2400" b="1" u="sng" dirty="0" smtClean="0"/>
              <a:t/>
            </a:r>
            <a:br>
              <a:rPr lang="en-US" sz="2400" b="1" u="sng" dirty="0" smtClean="0"/>
            </a:br>
            <a:r>
              <a:rPr lang="en-US" sz="2400" b="1" u="sng" dirty="0" smtClean="0"/>
              <a:t>Tagline</a:t>
            </a:r>
            <a:r>
              <a:rPr lang="en-US" sz="2400" b="1" dirty="0" smtClean="0"/>
              <a:t> :- </a:t>
            </a:r>
            <a:br>
              <a:rPr lang="en-US" sz="2400" b="1" dirty="0" smtClean="0"/>
            </a:br>
            <a:r>
              <a:rPr lang="en-US" sz="2400" b="1" dirty="0" smtClean="0"/>
              <a:t>                 </a:t>
            </a:r>
            <a:r>
              <a:rPr lang="en-US" sz="1800" b="1" dirty="0" smtClean="0"/>
              <a:t>Delight </a:t>
            </a:r>
            <a:r>
              <a:rPr lang="en-US" sz="1800" b="1" dirty="0" err="1" smtClean="0"/>
              <a:t>hungary</a:t>
            </a:r>
            <a:r>
              <a:rPr lang="en-US" sz="1800" b="1" dirty="0" smtClean="0"/>
              <a:t> stomachs !</a:t>
            </a:r>
            <a:br>
              <a:rPr lang="en-US" sz="1800" b="1" dirty="0" smtClean="0"/>
            </a:br>
            <a:r>
              <a:rPr lang="en-US" sz="1800" b="1" dirty="0"/>
              <a:t> </a:t>
            </a:r>
            <a:r>
              <a:rPr lang="en-US" sz="1800" b="1" dirty="0" smtClean="0"/>
              <a:t>                       Anytime, anywhere.</a:t>
            </a:r>
            <a:r>
              <a:rPr lang="en-US" sz="2700" b="1" dirty="0" smtClean="0">
                <a:effectLst>
                  <a:outerShdw blurRad="38100" dist="38100" dir="2700000" algn="tl">
                    <a:srgbClr val="000000">
                      <a:alpha val="43137"/>
                    </a:srgbClr>
                  </a:outerShdw>
                </a:effectLst>
              </a:rPr>
              <a:t>             </a:t>
            </a:r>
            <a:endParaRPr lang="en-US" sz="6000" b="1" u="sng"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066041" y="3417412"/>
            <a:ext cx="4572000" cy="2247900"/>
          </a:xfrm>
          <a:prstGeom prst="rect">
            <a:avLst/>
          </a:prstGeom>
        </p:spPr>
      </p:pic>
    </p:spTree>
    <p:extLst>
      <p:ext uri="{BB962C8B-B14F-4D97-AF65-F5344CB8AC3E}">
        <p14:creationId xmlns:p14="http://schemas.microsoft.com/office/powerpoint/2010/main" val="1563781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PART-1 : Brand study, Competitor Analysis &amp;</a:t>
            </a:r>
            <a:br>
              <a:rPr lang="en-US" dirty="0" smtClean="0"/>
            </a:br>
            <a:r>
              <a:rPr lang="en-US" dirty="0" smtClean="0"/>
              <a:t>               Buyer’s/Audience’s Persona</a:t>
            </a:r>
            <a:r>
              <a:rPr lang="en-US" dirty="0"/>
              <a:t/>
            </a:r>
            <a:br>
              <a:rPr lang="en-US" dirty="0"/>
            </a:br>
            <a:r>
              <a:rPr lang="en-US" dirty="0" smtClean="0"/>
              <a:t/>
            </a:r>
            <a:br>
              <a:rPr lang="en-US" dirty="0" smtClean="0"/>
            </a:br>
            <a:r>
              <a:rPr lang="en-US" sz="3100" b="1" u="sng" dirty="0" smtClean="0"/>
              <a:t>Research Brand Identity</a:t>
            </a:r>
            <a:r>
              <a:rPr lang="en-US" sz="3100" b="1" dirty="0" smtClean="0"/>
              <a:t> </a:t>
            </a:r>
            <a:r>
              <a:rPr lang="en-US" sz="2400" b="1" dirty="0" smtClean="0"/>
              <a:t>:-  Study the brand’s mission, values, visions and unique selling proposition (UPSs).</a:t>
            </a:r>
            <a:br>
              <a:rPr lang="en-US" sz="2400" b="1" dirty="0" smtClean="0"/>
            </a:br>
            <a:r>
              <a:rPr lang="en-US" sz="2400" b="1" dirty="0" smtClean="0"/>
              <a:t>               </a:t>
            </a:r>
            <a:r>
              <a:rPr lang="en-US" sz="2700" b="1" u="sng" dirty="0" smtClean="0"/>
              <a:t>Quality and Taste</a:t>
            </a:r>
            <a:r>
              <a:rPr lang="en-US" sz="2400" b="1" dirty="0" smtClean="0"/>
              <a:t>: </a:t>
            </a:r>
            <a:r>
              <a:rPr lang="en-US" sz="2400" b="1" dirty="0" err="1" smtClean="0"/>
              <a:t>Sunfeast</a:t>
            </a:r>
            <a:r>
              <a:rPr lang="en-US" sz="2400" b="1" dirty="0" smtClean="0"/>
              <a:t> often emphasizes the quality and taste of its products. Their messaging focuses on using high-quality ingredients and maintaining strict quality standards to deliver delicious and satisfying biscuits and snacks to consumers.</a:t>
            </a:r>
            <a:br>
              <a:rPr lang="en-US" sz="2400" b="1" dirty="0" smtClean="0"/>
            </a:br>
            <a:r>
              <a:rPr lang="en-US" sz="2400" b="1" dirty="0" smtClean="0"/>
              <a:t>                </a:t>
            </a:r>
            <a:r>
              <a:rPr lang="en-US" sz="2700" b="1" u="sng" dirty="0" smtClean="0"/>
              <a:t>Variety and Innovation</a:t>
            </a:r>
            <a:r>
              <a:rPr lang="en-US" sz="2400" b="1" dirty="0" smtClean="0"/>
              <a:t>: </a:t>
            </a:r>
            <a:r>
              <a:rPr lang="en-US" sz="2400" b="1" dirty="0" err="1" smtClean="0"/>
              <a:t>Sunfeast's</a:t>
            </a:r>
            <a:r>
              <a:rPr lang="en-US" sz="2400" b="1" dirty="0" smtClean="0"/>
              <a:t> brand messaging has highlighted the wide range of products they offer, showcasing their commitment to innovation and continuously introducing new and exciting flavors and variants to cater to diverse consumer preferences.              </a:t>
            </a:r>
            <a:br>
              <a:rPr lang="en-US" sz="2400" b="1" dirty="0" smtClean="0"/>
            </a:br>
            <a:r>
              <a:rPr lang="en-US" sz="2400" b="1" dirty="0" smtClean="0"/>
              <a:t>                </a:t>
            </a:r>
            <a:r>
              <a:rPr lang="en-US" sz="2700" b="1" u="sng" dirty="0" smtClean="0"/>
              <a:t>Nostalgia and Trust</a:t>
            </a:r>
            <a:r>
              <a:rPr lang="en-US" sz="2400" b="1" dirty="0" smtClean="0"/>
              <a:t>: </a:t>
            </a:r>
            <a:r>
              <a:rPr lang="en-US" sz="2400" b="1" dirty="0" err="1" smtClean="0"/>
              <a:t>Sunfeast</a:t>
            </a:r>
            <a:r>
              <a:rPr lang="en-US" sz="2400" b="1" dirty="0" smtClean="0"/>
              <a:t> has built a sense of nostalgia and trust by positioning itself as a brand that has been part of consumers' lives for many years. They often evoke feelings of nostalgia, family bonding, and traditions in their messaging.</a:t>
            </a:r>
            <a:br>
              <a:rPr lang="en-US" sz="2400" b="1" dirty="0" smtClean="0"/>
            </a:br>
            <a:r>
              <a:rPr lang="en-US" sz="2400" b="1" dirty="0"/>
              <a:t> </a:t>
            </a:r>
            <a:r>
              <a:rPr lang="en-US" sz="2400" b="1" dirty="0" smtClean="0"/>
              <a:t>               </a:t>
            </a:r>
            <a:r>
              <a:rPr lang="en-US" sz="2700" b="1" u="sng" dirty="0" smtClean="0"/>
              <a:t>Health and Nutrition</a:t>
            </a:r>
            <a:r>
              <a:rPr lang="en-US" sz="2400" b="1" dirty="0" smtClean="0"/>
              <a:t>: In recent years, as consumer preferences shifted towards healthier options, </a:t>
            </a:r>
            <a:r>
              <a:rPr lang="en-US" sz="2400" b="1" dirty="0" err="1" smtClean="0"/>
              <a:t>Sunfeast</a:t>
            </a:r>
            <a:r>
              <a:rPr lang="en-US" sz="2400" b="1" dirty="0" smtClean="0"/>
              <a:t> has adapted its messaging to highlight healthier ingredients, reduced sugar content, and other nutritional benefits of their products.</a:t>
            </a:r>
            <a:endParaRPr lang="en-US" b="1" dirty="0"/>
          </a:p>
        </p:txBody>
      </p:sp>
    </p:spTree>
    <p:extLst>
      <p:ext uri="{BB962C8B-B14F-4D97-AF65-F5344CB8AC3E}">
        <p14:creationId xmlns:p14="http://schemas.microsoft.com/office/powerpoint/2010/main" val="2264656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a:t/>
            </a:r>
            <a:br>
              <a:rPr lang="en-US" sz="2400" b="1" dirty="0"/>
            </a:br>
            <a:r>
              <a:rPr lang="en-US" sz="2400" b="1" dirty="0" smtClean="0"/>
              <a:t/>
            </a:r>
            <a:br>
              <a:rPr lang="en-US" sz="2400" b="1" dirty="0" smtClean="0"/>
            </a:br>
            <a:r>
              <a:rPr lang="en-US" sz="2400" b="1" dirty="0"/>
              <a:t/>
            </a:r>
            <a:br>
              <a:rPr lang="en-US" sz="2400" b="1" dirty="0"/>
            </a:br>
            <a:r>
              <a:rPr lang="en-US" sz="2400" b="1" dirty="0" smtClean="0"/>
              <a:t>                 </a:t>
            </a:r>
            <a:r>
              <a:rPr lang="en-US" sz="2800" b="1" u="sng" dirty="0" smtClean="0"/>
              <a:t>Advertising </a:t>
            </a:r>
            <a:r>
              <a:rPr lang="en-US" sz="2800" b="1" u="sng" dirty="0"/>
              <a:t>and Promotions</a:t>
            </a:r>
            <a:r>
              <a:rPr lang="en-US" sz="2400" b="1" dirty="0"/>
              <a:t>: </a:t>
            </a:r>
            <a:r>
              <a:rPr lang="en-US" sz="2400" b="1" dirty="0" err="1"/>
              <a:t>Sunfeast</a:t>
            </a:r>
            <a:r>
              <a:rPr lang="en-US" sz="2400" b="1" dirty="0"/>
              <a:t> has employed various marketing channels and celebrity endorsements to reach a broader audience. Their advertisements often focus on happiness, celebrations, and sharing joyful moments with loved ones over their products</a:t>
            </a:r>
            <a:r>
              <a:rPr lang="en-US" sz="2400" b="1" dirty="0" smtClean="0"/>
              <a:t>.</a:t>
            </a:r>
            <a:br>
              <a:rPr lang="en-US" sz="2400" b="1" dirty="0" smtClean="0"/>
            </a:br>
            <a:r>
              <a:rPr lang="en-US" sz="2400" b="1" dirty="0"/>
              <a:t> </a:t>
            </a:r>
            <a:r>
              <a:rPr lang="en-US" sz="2400" b="1" dirty="0" smtClean="0"/>
              <a:t>                </a:t>
            </a:r>
            <a:r>
              <a:rPr lang="en-US" sz="2800" b="1" u="sng" dirty="0" smtClean="0"/>
              <a:t>Social </a:t>
            </a:r>
            <a:r>
              <a:rPr lang="en-US" sz="2800" b="1" u="sng" dirty="0"/>
              <a:t>Initiatives</a:t>
            </a:r>
            <a:r>
              <a:rPr lang="en-US" sz="2400" b="1" dirty="0"/>
              <a:t>: </a:t>
            </a:r>
            <a:r>
              <a:rPr lang="en-US" sz="2400" b="1" dirty="0" err="1"/>
              <a:t>Sunfeast</a:t>
            </a:r>
            <a:r>
              <a:rPr lang="en-US" sz="2400" b="1" dirty="0"/>
              <a:t> has also been involved in various social initiatives, which they sometimes incorporate into their brand messaging to showcase their commitment to corporate social </a:t>
            </a:r>
            <a:r>
              <a:rPr lang="en-US" sz="2400" b="1" dirty="0" err="1"/>
              <a:t>responsibility.Regional</a:t>
            </a:r>
            <a:r>
              <a:rPr lang="en-US" sz="2400" b="1" dirty="0"/>
              <a:t> and Cultural Relevance: </a:t>
            </a:r>
            <a:r>
              <a:rPr lang="en-US" sz="2400" b="1" dirty="0" err="1"/>
              <a:t>Sunfeast</a:t>
            </a:r>
            <a:r>
              <a:rPr lang="en-US" sz="2400" b="1" dirty="0"/>
              <a:t> has a strong presence in India and other countries, and they often incorporate regional and cultural elements into their messaging to connect with local consumers.</a:t>
            </a:r>
            <a:br>
              <a:rPr lang="en-US" sz="2400" b="1" dirty="0"/>
            </a:br>
            <a:endParaRPr lang="en-US" sz="2400" dirty="0"/>
          </a:p>
        </p:txBody>
      </p:sp>
    </p:spTree>
    <p:extLst>
      <p:ext uri="{BB962C8B-B14F-4D97-AF65-F5344CB8AC3E}">
        <p14:creationId xmlns:p14="http://schemas.microsoft.com/office/powerpoint/2010/main" val="1164430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60475"/>
          </a:xfrm>
        </p:spPr>
        <p:txBody>
          <a:bodyPr>
            <a:normAutofit fontScale="90000"/>
          </a:bodyPr>
          <a:lstStyle/>
          <a:p>
            <a:r>
              <a:rPr lang="en-US" dirty="0" smtClean="0"/>
              <a:t>     PART-1 </a:t>
            </a:r>
            <a:r>
              <a:rPr lang="en-US" dirty="0"/>
              <a:t>: Brand study, Competitor Analysis &amp;</a:t>
            </a:r>
            <a:br>
              <a:rPr lang="en-US" dirty="0"/>
            </a:br>
            <a:r>
              <a:rPr lang="en-US" dirty="0"/>
              <a:t>              </a:t>
            </a:r>
            <a:r>
              <a:rPr lang="en-US" dirty="0" smtClean="0"/>
              <a:t>     </a:t>
            </a:r>
            <a:r>
              <a:rPr lang="en-US" dirty="0"/>
              <a:t>Buyer’s/Audience’s Persona</a:t>
            </a:r>
            <a:br>
              <a:rPr lang="en-US" dirty="0"/>
            </a:br>
            <a:endParaRPr lang="en-US" dirty="0"/>
          </a:p>
        </p:txBody>
      </p:sp>
      <p:sp>
        <p:nvSpPr>
          <p:cNvPr id="3" name="Content Placeholder 2"/>
          <p:cNvSpPr>
            <a:spLocks noGrp="1"/>
          </p:cNvSpPr>
          <p:nvPr>
            <p:ph idx="1"/>
          </p:nvPr>
        </p:nvSpPr>
        <p:spPr>
          <a:xfrm>
            <a:off x="838200" y="1503680"/>
            <a:ext cx="11353800" cy="5283200"/>
          </a:xfrm>
        </p:spPr>
        <p:txBody>
          <a:bodyPr>
            <a:normAutofit fontScale="92500" lnSpcReduction="10000"/>
          </a:bodyPr>
          <a:lstStyle/>
          <a:p>
            <a:r>
              <a:rPr lang="en-US" sz="2400" b="1" u="sng" dirty="0" smtClean="0"/>
              <a:t>Competitor </a:t>
            </a:r>
            <a:r>
              <a:rPr lang="en-US" sz="2400" b="1" u="sng" dirty="0"/>
              <a:t>Analysis </a:t>
            </a:r>
            <a:r>
              <a:rPr lang="en-US" dirty="0"/>
              <a:t>: </a:t>
            </a:r>
            <a:r>
              <a:rPr lang="en-US" sz="2400" dirty="0"/>
              <a:t>Select three competitor‘s operations in the same industry </a:t>
            </a:r>
            <a:r>
              <a:rPr lang="en-US" sz="2400" dirty="0" smtClean="0"/>
              <a:t>or  </a:t>
            </a:r>
          </a:p>
          <a:p>
            <a:pPr marL="0" indent="0">
              <a:buNone/>
            </a:pPr>
            <a:r>
              <a:rPr lang="en-US" sz="2400" dirty="0" smtClean="0"/>
              <a:t>                                             niche.</a:t>
            </a:r>
          </a:p>
          <a:p>
            <a:pPr marL="0" indent="0">
              <a:buNone/>
            </a:pPr>
            <a:r>
              <a:rPr lang="en-US" sz="2400" b="1" u="sng" dirty="0" smtClean="0"/>
              <a:t>Competitor 1 (Oreo Biscuits)</a:t>
            </a:r>
            <a:r>
              <a:rPr lang="en-US" sz="2400" b="1" dirty="0" smtClean="0"/>
              <a:t> </a:t>
            </a:r>
            <a:r>
              <a:rPr lang="en-US" sz="2400" b="1" dirty="0" smtClean="0"/>
              <a:t>:</a:t>
            </a:r>
            <a:r>
              <a:rPr lang="en-US" dirty="0">
                <a:hlinkClick r:id="rId2"/>
              </a:rPr>
              <a:t>www.bigbasket.com</a:t>
            </a:r>
            <a:endParaRPr lang="en-US" sz="2400" b="1" dirty="0" smtClean="0"/>
          </a:p>
          <a:p>
            <a:pPr marL="0" indent="0">
              <a:buNone/>
            </a:pPr>
            <a:r>
              <a:rPr lang="en-US" sz="2400" b="1" dirty="0" smtClean="0"/>
              <a:t>        </a:t>
            </a:r>
            <a:r>
              <a:rPr lang="en-US" sz="2400" b="1" u="sng" dirty="0" smtClean="0"/>
              <a:t>USP</a:t>
            </a:r>
            <a:r>
              <a:rPr lang="en-US" sz="2400" dirty="0" smtClean="0"/>
              <a:t> : unique taste and texture. </a:t>
            </a:r>
          </a:p>
          <a:p>
            <a:pPr marL="0" indent="0">
              <a:buNone/>
            </a:pPr>
            <a:r>
              <a:rPr lang="en-US" sz="2400" b="1" dirty="0" smtClean="0"/>
              <a:t>       </a:t>
            </a:r>
            <a:r>
              <a:rPr lang="en-US" sz="2400" b="1" u="sng" dirty="0" smtClean="0"/>
              <a:t>Communication</a:t>
            </a:r>
            <a:r>
              <a:rPr lang="en-US" sz="2400" b="1" dirty="0" smtClean="0"/>
              <a:t> : </a:t>
            </a:r>
            <a:r>
              <a:rPr lang="en-US" sz="2400" dirty="0" smtClean="0"/>
              <a:t>it </a:t>
            </a:r>
            <a:r>
              <a:rPr lang="en-US" sz="2400" dirty="0" smtClean="0"/>
              <a:t>uses </a:t>
            </a:r>
            <a:r>
              <a:rPr lang="en-US" sz="2400" dirty="0" smtClean="0"/>
              <a:t>a wide range of advertisements and campaigns. </a:t>
            </a:r>
          </a:p>
          <a:p>
            <a:pPr marL="0" indent="0">
              <a:buNone/>
            </a:pPr>
            <a:r>
              <a:rPr lang="en-US" sz="2400" b="1" u="sng" dirty="0" smtClean="0"/>
              <a:t>Competitor 2 (Parle G)</a:t>
            </a:r>
            <a:r>
              <a:rPr lang="en-US" sz="2400" dirty="0" smtClean="0"/>
              <a:t>  : </a:t>
            </a:r>
            <a:r>
              <a:rPr lang="en-US" dirty="0">
                <a:hlinkClick r:id="rId3"/>
              </a:rPr>
              <a:t>www.parleproducts.com</a:t>
            </a:r>
            <a:endParaRPr lang="en-US" sz="2400" dirty="0"/>
          </a:p>
          <a:p>
            <a:pPr marL="0" indent="0">
              <a:buNone/>
            </a:pPr>
            <a:r>
              <a:rPr lang="en-US" sz="2400" dirty="0" smtClean="0"/>
              <a:t>        </a:t>
            </a:r>
            <a:r>
              <a:rPr lang="en-US" sz="2400" b="1" u="sng" dirty="0" smtClean="0"/>
              <a:t>USP</a:t>
            </a:r>
            <a:r>
              <a:rPr lang="en-US" sz="2400" dirty="0" smtClean="0"/>
              <a:t> </a:t>
            </a:r>
            <a:r>
              <a:rPr lang="en-US" sz="2400" dirty="0" smtClean="0"/>
              <a:t>: one of India’s most trusted, affordable and sold food brand. </a:t>
            </a:r>
          </a:p>
          <a:p>
            <a:pPr marL="0" indent="0">
              <a:buNone/>
            </a:pPr>
            <a:r>
              <a:rPr lang="en-US" sz="2400" dirty="0"/>
              <a:t> </a:t>
            </a:r>
            <a:r>
              <a:rPr lang="en-US" sz="2400" dirty="0" smtClean="0"/>
              <a:t>       </a:t>
            </a:r>
            <a:r>
              <a:rPr lang="en-US" sz="2400" b="1" u="sng" dirty="0" smtClean="0"/>
              <a:t>Communication</a:t>
            </a:r>
            <a:r>
              <a:rPr lang="en-US" sz="2400" dirty="0" smtClean="0"/>
              <a:t> : it uses wide variety of channels for communication both analog and digital.                     </a:t>
            </a:r>
          </a:p>
          <a:p>
            <a:pPr marL="0" indent="0">
              <a:buNone/>
            </a:pPr>
            <a:r>
              <a:rPr lang="en-US" sz="2400" b="1" u="sng" dirty="0" smtClean="0"/>
              <a:t>Competitor 3 (Britannia </a:t>
            </a:r>
            <a:r>
              <a:rPr lang="en-US" sz="2400" b="1" u="sng" dirty="0" err="1" smtClean="0"/>
              <a:t>Burbon</a:t>
            </a:r>
            <a:r>
              <a:rPr lang="en-US" sz="2400" b="1" u="sng" dirty="0" smtClean="0"/>
              <a:t> Biscuits)</a:t>
            </a:r>
            <a:r>
              <a:rPr lang="en-US" sz="2400" dirty="0" smtClean="0"/>
              <a:t> </a:t>
            </a:r>
            <a:r>
              <a:rPr lang="en-US" sz="2400" dirty="0" smtClean="0"/>
              <a:t>: </a:t>
            </a:r>
            <a:r>
              <a:rPr lang="en-US" dirty="0">
                <a:hlinkClick r:id="rId4"/>
              </a:rPr>
              <a:t>www.britannica.com</a:t>
            </a:r>
            <a:endParaRPr lang="en-US" sz="2400" dirty="0" smtClean="0"/>
          </a:p>
          <a:p>
            <a:pPr marL="0" indent="0">
              <a:buNone/>
            </a:pPr>
            <a:r>
              <a:rPr lang="en-US" sz="2400" dirty="0" smtClean="0"/>
              <a:t>       </a:t>
            </a:r>
            <a:r>
              <a:rPr lang="en-US" sz="2400" b="1" u="sng" dirty="0" smtClean="0"/>
              <a:t>USP </a:t>
            </a:r>
            <a:r>
              <a:rPr lang="en-US" sz="2400" dirty="0" smtClean="0"/>
              <a:t>: thick, rich and delicious chocolate packed between two crunchy chocolate biscuits.</a:t>
            </a:r>
          </a:p>
          <a:p>
            <a:pPr marL="0" indent="0">
              <a:buNone/>
            </a:pPr>
            <a:r>
              <a:rPr lang="en-US" sz="2400" dirty="0"/>
              <a:t> </a:t>
            </a:r>
            <a:r>
              <a:rPr lang="en-US" sz="2400" dirty="0" smtClean="0"/>
              <a:t>     </a:t>
            </a:r>
            <a:r>
              <a:rPr lang="en-US" sz="2400" b="1" u="sng" dirty="0" smtClean="0"/>
              <a:t>Communications</a:t>
            </a:r>
            <a:r>
              <a:rPr lang="en-US" sz="2400" dirty="0" smtClean="0"/>
              <a:t> </a:t>
            </a:r>
            <a:r>
              <a:rPr lang="en-US" sz="2400" dirty="0" smtClean="0"/>
              <a:t>: it uses blogs and targeted ads on its main platform to increase sales.</a:t>
            </a:r>
          </a:p>
          <a:p>
            <a:pPr marL="0" indent="0">
              <a:buNone/>
            </a:pPr>
            <a:r>
              <a:rPr lang="en-US" sz="2400" b="1" u="sng" dirty="0"/>
              <a:t> </a:t>
            </a:r>
            <a:endParaRPr lang="en-US" sz="2400" b="1" u="sng" dirty="0" smtClean="0"/>
          </a:p>
        </p:txBody>
      </p:sp>
    </p:spTree>
    <p:extLst>
      <p:ext uri="{BB962C8B-B14F-4D97-AF65-F5344CB8AC3E}">
        <p14:creationId xmlns:p14="http://schemas.microsoft.com/office/powerpoint/2010/main" val="2720272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657929" y="624840"/>
            <a:ext cx="2580640" cy="289052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0" y="-71120"/>
            <a:ext cx="5252720" cy="7020560"/>
          </a:xfrm>
          <a:prstGeom prst="rect">
            <a:avLst/>
          </a:prstGeom>
          <a:noFill/>
        </p:spPr>
        <p:txBody>
          <a:bodyPr wrap="square" rtlCol="0">
            <a:spAutoFit/>
          </a:bodyPr>
          <a:lstStyle/>
          <a:p>
            <a:r>
              <a:rPr lang="en-US" b="1" dirty="0" smtClean="0"/>
              <a:t>Buyer’s /Audience’s Persona : </a:t>
            </a:r>
            <a:r>
              <a:rPr lang="en-US" dirty="0" smtClean="0"/>
              <a:t>Clearly define the target audience for the chosen brand. Consider demographics, </a:t>
            </a:r>
            <a:r>
              <a:rPr lang="en-US" dirty="0" err="1" smtClean="0"/>
              <a:t>phsycographics</a:t>
            </a:r>
            <a:r>
              <a:rPr lang="en-US" dirty="0" smtClean="0"/>
              <a:t>, behavior’s and interests.</a:t>
            </a:r>
          </a:p>
          <a:p>
            <a:endParaRPr lang="en-US" dirty="0"/>
          </a:p>
          <a:p>
            <a:endParaRPr lang="en-US" dirty="0" smtClean="0"/>
          </a:p>
          <a:p>
            <a:r>
              <a:rPr lang="en-US" b="1" u="sng" dirty="0" err="1" smtClean="0"/>
              <a:t>Sunfeast</a:t>
            </a:r>
            <a:r>
              <a:rPr lang="en-US" b="1" dirty="0" smtClean="0"/>
              <a:t> </a:t>
            </a:r>
            <a:r>
              <a:rPr lang="en-US" dirty="0" smtClean="0"/>
              <a:t>:</a:t>
            </a:r>
          </a:p>
          <a:p>
            <a:r>
              <a:rPr lang="en-US" dirty="0" smtClean="0"/>
              <a:t>18-55</a:t>
            </a:r>
          </a:p>
          <a:p>
            <a:r>
              <a:rPr lang="en-US" dirty="0" smtClean="0"/>
              <a:t>Women</a:t>
            </a:r>
          </a:p>
          <a:p>
            <a:r>
              <a:rPr lang="en-US" dirty="0" smtClean="0"/>
              <a:t>Yes</a:t>
            </a:r>
          </a:p>
          <a:p>
            <a:r>
              <a:rPr lang="en-US" dirty="0" smtClean="0"/>
              <a:t>Married/unmarried</a:t>
            </a:r>
          </a:p>
          <a:p>
            <a:r>
              <a:rPr lang="en-US" dirty="0" smtClean="0"/>
              <a:t>Metro cities like Mumbai, Delhi </a:t>
            </a:r>
            <a:r>
              <a:rPr lang="en-US" dirty="0" err="1" smtClean="0"/>
              <a:t>etc</a:t>
            </a:r>
            <a:r>
              <a:rPr lang="en-US" dirty="0" smtClean="0"/>
              <a:t>,.</a:t>
            </a:r>
            <a:endParaRPr lang="en-US" dirty="0"/>
          </a:p>
          <a:p>
            <a:r>
              <a:rPr lang="en-US" dirty="0" smtClean="0"/>
              <a:t>Tier 2 and Tier 3 cities</a:t>
            </a:r>
          </a:p>
          <a:p>
            <a:r>
              <a:rPr lang="en-US" dirty="0" smtClean="0"/>
              <a:t>Not remote villages</a:t>
            </a:r>
          </a:p>
          <a:p>
            <a:r>
              <a:rPr lang="en-US" dirty="0" smtClean="0"/>
              <a:t>3,00,000 per annum – 20,00,000 per annum</a:t>
            </a:r>
          </a:p>
          <a:p>
            <a:r>
              <a:rPr lang="en-US" dirty="0" smtClean="0"/>
              <a:t>At least 10+2</a:t>
            </a:r>
          </a:p>
          <a:p>
            <a:r>
              <a:rPr lang="en-US" dirty="0" smtClean="0"/>
              <a:t>Ad, </a:t>
            </a:r>
            <a:r>
              <a:rPr lang="en-US" dirty="0" err="1" smtClean="0"/>
              <a:t>youtube</a:t>
            </a:r>
            <a:r>
              <a:rPr lang="en-US" dirty="0" smtClean="0"/>
              <a:t> , Instagram, community platforms like </a:t>
            </a:r>
            <a:r>
              <a:rPr lang="en-US" dirty="0" err="1" smtClean="0"/>
              <a:t>quora</a:t>
            </a:r>
            <a:r>
              <a:rPr lang="en-US" dirty="0" smtClean="0"/>
              <a:t> , </a:t>
            </a:r>
            <a:r>
              <a:rPr lang="en-US" dirty="0" err="1" smtClean="0"/>
              <a:t>facebook</a:t>
            </a:r>
            <a:r>
              <a:rPr lang="en-US" dirty="0" smtClean="0"/>
              <a:t> groups, TV</a:t>
            </a:r>
          </a:p>
          <a:p>
            <a:r>
              <a:rPr lang="en-US" dirty="0" smtClean="0"/>
              <a:t>Social status, personal appearance, long lasting, price ingredients, brand, reviews, </a:t>
            </a:r>
            <a:r>
              <a:rPr lang="en-US" dirty="0" err="1" smtClean="0"/>
              <a:t>comparision</a:t>
            </a:r>
            <a:r>
              <a:rPr lang="en-US" dirty="0" smtClean="0"/>
              <a:t>, vegan and cruelty free</a:t>
            </a:r>
          </a:p>
          <a:p>
            <a:r>
              <a:rPr lang="en-US" dirty="0" smtClean="0"/>
              <a:t>Incomplete ingredients list, quality </a:t>
            </a:r>
          </a:p>
          <a:p>
            <a:r>
              <a:rPr lang="en-US" dirty="0" smtClean="0"/>
              <a:t> </a:t>
            </a:r>
          </a:p>
          <a:p>
            <a:endParaRPr lang="en-US" b="1" dirty="0"/>
          </a:p>
          <a:p>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1225" y="1256627"/>
            <a:ext cx="1886043" cy="2336800"/>
          </a:xfrm>
          <a:prstGeom prst="rect">
            <a:avLst/>
          </a:prstGeom>
        </p:spPr>
      </p:pic>
      <p:graphicFrame>
        <p:nvGraphicFramePr>
          <p:cNvPr id="9" name="Diagram 8"/>
          <p:cNvGraphicFramePr/>
          <p:nvPr>
            <p:extLst>
              <p:ext uri="{D42A27DB-BD31-4B8C-83A1-F6EECF244321}">
                <p14:modId xmlns:p14="http://schemas.microsoft.com/office/powerpoint/2010/main" val="2311326543"/>
              </p:ext>
            </p:extLst>
          </p:nvPr>
        </p:nvGraphicFramePr>
        <p:xfrm>
          <a:off x="6106160" y="0"/>
          <a:ext cx="6085840" cy="66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Pentagon 14"/>
          <p:cNvSpPr/>
          <p:nvPr/>
        </p:nvSpPr>
        <p:spPr>
          <a:xfrm>
            <a:off x="4619829" y="802640"/>
            <a:ext cx="2656840" cy="4775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Demographic  </a:t>
            </a:r>
            <a:endParaRPr lang="en-US" b="1" dirty="0"/>
          </a:p>
        </p:txBody>
      </p:sp>
      <p:sp>
        <p:nvSpPr>
          <p:cNvPr id="16" name="TextBox 15"/>
          <p:cNvSpPr txBox="1"/>
          <p:nvPr/>
        </p:nvSpPr>
        <p:spPr>
          <a:xfrm>
            <a:off x="4635749" y="767080"/>
            <a:ext cx="2345101" cy="2585323"/>
          </a:xfrm>
          <a:prstGeom prst="rect">
            <a:avLst/>
          </a:prstGeom>
          <a:noFill/>
        </p:spPr>
        <p:txBody>
          <a:bodyPr wrap="square" rtlCol="0">
            <a:spAutoFit/>
          </a:bodyPr>
          <a:lstStyle/>
          <a:p>
            <a:endParaRPr lang="en-US" dirty="0" smtClean="0"/>
          </a:p>
          <a:p>
            <a:endParaRPr lang="en-US" dirty="0"/>
          </a:p>
          <a:p>
            <a:pPr marL="285750" indent="-285750">
              <a:buFont typeface="Arial" panose="020B0604020202020204" pitchFamily="34" charset="0"/>
              <a:buChar char="•"/>
            </a:pPr>
            <a:r>
              <a:rPr lang="en-US" dirty="0" smtClean="0"/>
              <a:t>Age Range</a:t>
            </a:r>
          </a:p>
          <a:p>
            <a:pPr marL="285750" indent="-285750">
              <a:buFont typeface="Arial" panose="020B0604020202020204" pitchFamily="34" charset="0"/>
              <a:buChar char="•"/>
            </a:pPr>
            <a:r>
              <a:rPr lang="en-US" dirty="0" smtClean="0"/>
              <a:t>Gender</a:t>
            </a:r>
          </a:p>
          <a:p>
            <a:pPr marL="285750" indent="-285750">
              <a:buFont typeface="Arial" panose="020B0604020202020204" pitchFamily="34" charset="0"/>
              <a:buChar char="•"/>
            </a:pPr>
            <a:r>
              <a:rPr lang="en-US" dirty="0" smtClean="0"/>
              <a:t>Children</a:t>
            </a:r>
          </a:p>
          <a:p>
            <a:pPr marL="285750" indent="-285750">
              <a:buFont typeface="Arial" panose="020B0604020202020204" pitchFamily="34" charset="0"/>
              <a:buChar char="•"/>
            </a:pPr>
            <a:r>
              <a:rPr lang="en-US" dirty="0" smtClean="0"/>
              <a:t>Martial Status</a:t>
            </a:r>
          </a:p>
          <a:p>
            <a:pPr marL="285750" indent="-285750">
              <a:buFont typeface="Arial" panose="020B0604020202020204" pitchFamily="34" charset="0"/>
              <a:buChar char="•"/>
            </a:pPr>
            <a:r>
              <a:rPr lang="en-US" dirty="0" smtClean="0"/>
              <a:t>Location</a:t>
            </a:r>
          </a:p>
          <a:p>
            <a:pPr marL="285750" indent="-285750">
              <a:buFont typeface="Arial" panose="020B0604020202020204" pitchFamily="34" charset="0"/>
              <a:buChar char="•"/>
            </a:pPr>
            <a:r>
              <a:rPr lang="en-US" dirty="0" smtClean="0"/>
              <a:t>Income</a:t>
            </a:r>
          </a:p>
          <a:p>
            <a:pPr marL="285750" indent="-285750">
              <a:buFont typeface="Arial" panose="020B0604020202020204" pitchFamily="34" charset="0"/>
              <a:buChar char="•"/>
            </a:pPr>
            <a:r>
              <a:rPr lang="en-US" dirty="0" smtClean="0"/>
              <a:t>Education</a:t>
            </a:r>
          </a:p>
        </p:txBody>
      </p:sp>
      <p:sp>
        <p:nvSpPr>
          <p:cNvPr id="7" name="Rectangle 6"/>
          <p:cNvSpPr/>
          <p:nvPr/>
        </p:nvSpPr>
        <p:spPr>
          <a:xfrm>
            <a:off x="9433527" y="3917239"/>
            <a:ext cx="2604678" cy="2237204"/>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525268" y="3917239"/>
            <a:ext cx="2641466" cy="2308324"/>
          </a:xfrm>
          <a:prstGeom prst="rect">
            <a:avLst/>
          </a:prstGeom>
          <a:noFill/>
        </p:spPr>
        <p:txBody>
          <a:bodyPr wrap="square" rtlCol="0">
            <a:spAutoFit/>
          </a:bodyPr>
          <a:lstStyle/>
          <a:p>
            <a:endParaRPr lang="en-US" dirty="0" smtClean="0"/>
          </a:p>
          <a:p>
            <a:endParaRPr lang="en-US" dirty="0"/>
          </a:p>
          <a:p>
            <a:pPr marL="285750" indent="-285750">
              <a:buFont typeface="Arial" panose="020B0604020202020204" pitchFamily="34" charset="0"/>
              <a:buChar char="•"/>
            </a:pPr>
            <a:r>
              <a:rPr lang="en-US" dirty="0" smtClean="0"/>
              <a:t>Job title / role</a:t>
            </a:r>
          </a:p>
          <a:p>
            <a:pPr marL="285750" indent="-285750">
              <a:buFont typeface="Arial" panose="020B0604020202020204" pitchFamily="34" charset="0"/>
              <a:buChar char="•"/>
            </a:pPr>
            <a:r>
              <a:rPr lang="en-US" dirty="0" smtClean="0"/>
              <a:t>Career path</a:t>
            </a:r>
          </a:p>
          <a:p>
            <a:pPr marL="285750" indent="-285750">
              <a:buFont typeface="Arial" panose="020B0604020202020204" pitchFamily="34" charset="0"/>
              <a:buChar char="•"/>
            </a:pPr>
            <a:r>
              <a:rPr lang="en-US" dirty="0" smtClean="0"/>
              <a:t>Company size</a:t>
            </a:r>
          </a:p>
          <a:p>
            <a:pPr marL="285750" indent="-285750">
              <a:buFont typeface="Arial" panose="020B0604020202020204" pitchFamily="34" charset="0"/>
              <a:buChar char="•"/>
            </a:pPr>
            <a:r>
              <a:rPr lang="en-US" dirty="0" smtClean="0"/>
              <a:t>Industry</a:t>
            </a:r>
          </a:p>
          <a:p>
            <a:pPr marL="285750" indent="-285750">
              <a:buFont typeface="Arial" panose="020B0604020202020204" pitchFamily="34" charset="0"/>
              <a:buChar char="•"/>
            </a:pPr>
            <a:r>
              <a:rPr lang="en-US" dirty="0" smtClean="0"/>
              <a:t>What types of tools do they use regularly.</a:t>
            </a:r>
          </a:p>
        </p:txBody>
      </p:sp>
      <p:sp>
        <p:nvSpPr>
          <p:cNvPr id="6" name="Pentagon 5"/>
          <p:cNvSpPr/>
          <p:nvPr/>
        </p:nvSpPr>
        <p:spPr>
          <a:xfrm>
            <a:off x="9433527" y="4020621"/>
            <a:ext cx="2604678" cy="43219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Professional information</a:t>
            </a:r>
            <a:endParaRPr lang="en-US" dirty="0"/>
          </a:p>
        </p:txBody>
      </p:sp>
      <p:sp>
        <p:nvSpPr>
          <p:cNvPr id="12" name="Rectangle 11"/>
          <p:cNvSpPr/>
          <p:nvPr/>
        </p:nvSpPr>
        <p:spPr>
          <a:xfrm>
            <a:off x="9279733" y="731522"/>
            <a:ext cx="2856453" cy="2783838"/>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p:cNvSpPr/>
          <p:nvPr/>
        </p:nvSpPr>
        <p:spPr>
          <a:xfrm>
            <a:off x="9279732" y="802640"/>
            <a:ext cx="2912269" cy="4775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Goals and challenge</a:t>
            </a:r>
            <a:endParaRPr lang="en-US" dirty="0"/>
          </a:p>
        </p:txBody>
      </p:sp>
      <p:sp>
        <p:nvSpPr>
          <p:cNvPr id="11" name="TextBox 10"/>
          <p:cNvSpPr txBox="1"/>
          <p:nvPr/>
        </p:nvSpPr>
        <p:spPr>
          <a:xfrm>
            <a:off x="9251825" y="628580"/>
            <a:ext cx="2912268" cy="2862322"/>
          </a:xfrm>
          <a:prstGeom prst="rect">
            <a:avLst/>
          </a:prstGeom>
          <a:noFill/>
          <a:ln>
            <a:solidFill>
              <a:schemeClr val="accent1">
                <a:lumMod val="75000"/>
              </a:schemeClr>
            </a:solidFill>
          </a:ln>
        </p:spPr>
        <p:txBody>
          <a:bodyPr wrap="square" rtlCol="0">
            <a:spAutoFit/>
          </a:bodyPr>
          <a:lstStyle/>
          <a:p>
            <a:endParaRPr lang="en-US" dirty="0" smtClean="0"/>
          </a:p>
          <a:p>
            <a:endParaRPr lang="en-US" dirty="0"/>
          </a:p>
          <a:p>
            <a:pPr marL="285750" indent="-285750">
              <a:buFont typeface="Arial" panose="020B0604020202020204" pitchFamily="34" charset="0"/>
              <a:buChar char="•"/>
            </a:pPr>
            <a:r>
              <a:rPr lang="en-US" dirty="0" smtClean="0"/>
              <a:t>What are their professional and career goals?</a:t>
            </a:r>
          </a:p>
          <a:p>
            <a:pPr marL="285750" indent="-285750">
              <a:buFont typeface="Arial" panose="020B0604020202020204" pitchFamily="34" charset="0"/>
              <a:buChar char="•"/>
            </a:pPr>
            <a:r>
              <a:rPr lang="en-US" dirty="0" smtClean="0"/>
              <a:t>How does your product fit into their goals?</a:t>
            </a:r>
          </a:p>
          <a:p>
            <a:pPr marL="285750" indent="-285750">
              <a:buFont typeface="Arial" panose="020B0604020202020204" pitchFamily="34" charset="0"/>
              <a:buChar char="•"/>
            </a:pPr>
            <a:r>
              <a:rPr lang="en-US" dirty="0" smtClean="0"/>
              <a:t>How can you help solve challenges and meet goals?</a:t>
            </a:r>
          </a:p>
        </p:txBody>
      </p:sp>
      <p:sp>
        <p:nvSpPr>
          <p:cNvPr id="19" name="Rectangle 18"/>
          <p:cNvSpPr/>
          <p:nvPr/>
        </p:nvSpPr>
        <p:spPr>
          <a:xfrm>
            <a:off x="5308534" y="3672244"/>
            <a:ext cx="3782093" cy="272719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5308534" y="3774043"/>
            <a:ext cx="3754186" cy="49315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Information Gathering</a:t>
            </a:r>
            <a:endParaRPr lang="en-US" dirty="0"/>
          </a:p>
        </p:txBody>
      </p:sp>
      <p:sp>
        <p:nvSpPr>
          <p:cNvPr id="18" name="TextBox 17"/>
          <p:cNvSpPr txBox="1"/>
          <p:nvPr/>
        </p:nvSpPr>
        <p:spPr>
          <a:xfrm>
            <a:off x="5252720" y="3512313"/>
            <a:ext cx="3810000" cy="2862322"/>
          </a:xfrm>
          <a:prstGeom prst="rect">
            <a:avLst/>
          </a:prstGeom>
          <a:noFill/>
        </p:spPr>
        <p:txBody>
          <a:bodyPr wrap="square" rtlCol="0">
            <a:spAutoFit/>
          </a:bodyPr>
          <a:lstStyle/>
          <a:p>
            <a:endParaRPr lang="en-US" dirty="0" smtClean="0"/>
          </a:p>
          <a:p>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How do they get their information?</a:t>
            </a:r>
          </a:p>
          <a:p>
            <a:pPr marL="285750" indent="-285750">
              <a:buFont typeface="Arial" panose="020B0604020202020204" pitchFamily="34" charset="0"/>
              <a:buChar char="•"/>
            </a:pPr>
            <a:r>
              <a:rPr lang="en-US" dirty="0" smtClean="0"/>
              <a:t>How do their communicate?</a:t>
            </a:r>
          </a:p>
          <a:p>
            <a:pPr marL="285750" indent="-285750">
              <a:buFont typeface="Arial" panose="020B0604020202020204" pitchFamily="34" charset="0"/>
              <a:buChar char="•"/>
            </a:pPr>
            <a:r>
              <a:rPr lang="en-US" dirty="0" smtClean="0"/>
              <a:t>What social media channels are they on?</a:t>
            </a:r>
          </a:p>
          <a:p>
            <a:pPr marL="285750" indent="-285750">
              <a:buFont typeface="Arial" panose="020B0604020202020204" pitchFamily="34" charset="0"/>
              <a:buChar char="•"/>
            </a:pPr>
            <a:r>
              <a:rPr lang="en-US" dirty="0" smtClean="0"/>
              <a:t>Do their prefer videos (or) webinars?</a:t>
            </a:r>
          </a:p>
          <a:p>
            <a:pPr marL="285750" indent="-285750">
              <a:buFont typeface="Arial" panose="020B0604020202020204" pitchFamily="34" charset="0"/>
              <a:buChar char="•"/>
            </a:pPr>
            <a:r>
              <a:rPr lang="en-US" dirty="0" smtClean="0"/>
              <a:t>Do they attend conferences? </a:t>
            </a:r>
          </a:p>
        </p:txBody>
      </p:sp>
    </p:spTree>
    <p:extLst>
      <p:ext uri="{BB962C8B-B14F-4D97-AF65-F5344CB8AC3E}">
        <p14:creationId xmlns:p14="http://schemas.microsoft.com/office/powerpoint/2010/main" val="3846122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2 : SEO &amp; Keyboard Research</a:t>
            </a:r>
            <a:endParaRPr lang="en-US" dirty="0"/>
          </a:p>
        </p:txBody>
      </p:sp>
      <p:sp>
        <p:nvSpPr>
          <p:cNvPr id="3" name="TextBox 2"/>
          <p:cNvSpPr txBox="1"/>
          <p:nvPr/>
        </p:nvSpPr>
        <p:spPr>
          <a:xfrm>
            <a:off x="599440" y="1483360"/>
            <a:ext cx="11308080" cy="5386090"/>
          </a:xfrm>
          <a:prstGeom prst="rect">
            <a:avLst/>
          </a:prstGeom>
          <a:noFill/>
        </p:spPr>
        <p:txBody>
          <a:bodyPr wrap="square" rtlCol="0">
            <a:spAutoFit/>
          </a:bodyPr>
          <a:lstStyle/>
          <a:p>
            <a:r>
              <a:rPr lang="en-US" sz="2000" dirty="0"/>
              <a:t>Only doing SEO keyword research </a:t>
            </a:r>
            <a:r>
              <a:rPr lang="en-US" sz="2000" dirty="0" smtClean="0"/>
              <a:t>once , Not </a:t>
            </a:r>
            <a:r>
              <a:rPr lang="en-US" sz="2000" dirty="0"/>
              <a:t>bothering to update and expand their SEO keyword list, </a:t>
            </a:r>
            <a:r>
              <a:rPr lang="en-US" sz="2000" dirty="0" smtClean="0"/>
              <a:t>or Targeting </a:t>
            </a:r>
            <a:r>
              <a:rPr lang="en-US" sz="2000" dirty="0"/>
              <a:t>keywords that are too popular, meaning they’re way too </a:t>
            </a:r>
            <a:r>
              <a:rPr lang="en-US" sz="2000" dirty="0" smtClean="0"/>
              <a:t>competitive . Basically</a:t>
            </a:r>
            <a:r>
              <a:rPr lang="en-US" sz="2000" dirty="0"/>
              <a:t>, SEO keyword research should be an ongoing and ever-evolving part of your job as a marketer. Old keywords need to be reevaluated periodically, and high-volume, competitive keywords (or “head” keywords, as opposed to long-tailed keywords) can often be usefully replaced or augmented with longer, more specific phrases designed not to bring in just any visitor but exactly the right visitors</a:t>
            </a:r>
            <a:r>
              <a:rPr lang="en-US" sz="2000" dirty="0" smtClean="0"/>
              <a:t>.</a:t>
            </a:r>
          </a:p>
          <a:p>
            <a:endParaRPr lang="en-US" sz="2000" dirty="0" smtClean="0"/>
          </a:p>
          <a:p>
            <a:pPr marL="342900" indent="-342900">
              <a:buFont typeface="Arial" panose="020B0604020202020204" pitchFamily="34" charset="0"/>
              <a:buChar char="•"/>
            </a:pPr>
            <a:r>
              <a:rPr lang="en-US" sz="2000" b="1" u="sng" dirty="0" smtClean="0"/>
              <a:t>SEO </a:t>
            </a:r>
            <a:r>
              <a:rPr lang="en-US" sz="2000" b="1" u="sng" dirty="0"/>
              <a:t>Audit</a:t>
            </a:r>
            <a:r>
              <a:rPr lang="en-US" dirty="0"/>
              <a:t>: Do an SEO audit of the brands </a:t>
            </a:r>
            <a:r>
              <a:rPr lang="en-US" dirty="0" smtClean="0"/>
              <a:t>website </a:t>
            </a:r>
          </a:p>
          <a:p>
            <a:endParaRPr lang="en-US" dirty="0" smtClean="0"/>
          </a:p>
          <a:p>
            <a:pPr marL="285750" indent="-285750">
              <a:buFont typeface="Arial" panose="020B0604020202020204" pitchFamily="34" charset="0"/>
              <a:buChar char="•"/>
            </a:pPr>
            <a:r>
              <a:rPr lang="en-US" sz="2000" b="1" u="sng" dirty="0" smtClean="0"/>
              <a:t>Keyword Research </a:t>
            </a:r>
            <a:r>
              <a:rPr lang="en-US" sz="2000" b="1" dirty="0" smtClean="0"/>
              <a:t>: </a:t>
            </a:r>
            <a:r>
              <a:rPr lang="en-US" dirty="0" smtClean="0"/>
              <a:t>Define </a:t>
            </a:r>
            <a:r>
              <a:rPr lang="en-US" dirty="0"/>
              <a:t>Research Objectives, </a:t>
            </a:r>
            <a:r>
              <a:rPr lang="en-US" dirty="0" smtClean="0"/>
              <a:t>Brainstorm Seed </a:t>
            </a:r>
            <a:r>
              <a:rPr lang="en-US" dirty="0" err="1" smtClean="0"/>
              <a:t>Ketwords</a:t>
            </a:r>
            <a:r>
              <a:rPr lang="en-US" dirty="0"/>
              <a:t>, Utilize Keyword Research Tools (SEMrush or </a:t>
            </a:r>
            <a:r>
              <a:rPr lang="en-US" dirty="0" err="1"/>
              <a:t>Moz</a:t>
            </a:r>
            <a:r>
              <a:rPr lang="en-US" dirty="0"/>
              <a:t> Keyword Explorer), Analyze </a:t>
            </a:r>
            <a:r>
              <a:rPr lang="en-US" dirty="0" smtClean="0"/>
              <a:t>Competitor Keywords</a:t>
            </a:r>
            <a:r>
              <a:rPr lang="en-US" dirty="0"/>
              <a:t>, Long-tail Keyword Exploration (specific, longer phrases) that align with the research objectives and have lower competition but higher conversion potential</a:t>
            </a:r>
            <a:r>
              <a:rPr lang="en-US" dirty="0" smtClean="0"/>
              <a:t>.</a:t>
            </a:r>
          </a:p>
          <a:p>
            <a:endParaRPr lang="en-US" dirty="0" smtClean="0"/>
          </a:p>
          <a:p>
            <a:pPr marL="342900" indent="-342900">
              <a:buFont typeface="Arial" panose="020B0604020202020204" pitchFamily="34" charset="0"/>
              <a:buChar char="•"/>
            </a:pPr>
            <a:r>
              <a:rPr lang="en-US" sz="2000" b="1" u="sng" dirty="0" smtClean="0"/>
              <a:t>On </a:t>
            </a:r>
            <a:r>
              <a:rPr lang="en-US" sz="2000" b="1" u="sng" dirty="0"/>
              <a:t>page Optimization</a:t>
            </a:r>
            <a:r>
              <a:rPr lang="en-US" dirty="0"/>
              <a:t>: Meta Tag optimization &amp; content </a:t>
            </a:r>
            <a:r>
              <a:rPr lang="en-US" dirty="0" smtClean="0"/>
              <a:t>optimization</a:t>
            </a:r>
          </a:p>
          <a:p>
            <a:r>
              <a:rPr lang="en-US" dirty="0" smtClean="0"/>
              <a:t>Reflect </a:t>
            </a:r>
            <a:r>
              <a:rPr lang="en-US" dirty="0"/>
              <a:t>on the process of conducting keyword research and the SEO recommendations provided</a:t>
            </a:r>
            <a:r>
              <a:rPr lang="en-US" dirty="0" smtClean="0"/>
              <a:t>.</a:t>
            </a:r>
          </a:p>
          <a:p>
            <a:endParaRPr lang="en-US" dirty="0"/>
          </a:p>
          <a:p>
            <a:r>
              <a:rPr lang="en-US" dirty="0" smtClean="0"/>
              <a:t>Document </a:t>
            </a:r>
            <a:r>
              <a:rPr lang="en-US" dirty="0"/>
              <a:t>the challenges faced during the research and analysis phase, as well as the </a:t>
            </a:r>
            <a:r>
              <a:rPr lang="en-US" dirty="0" smtClean="0"/>
              <a:t>key insights </a:t>
            </a:r>
            <a:r>
              <a:rPr lang="en-US" dirty="0"/>
              <a:t>gained from the keyword research process.</a:t>
            </a:r>
          </a:p>
        </p:txBody>
      </p:sp>
    </p:spTree>
    <p:extLst>
      <p:ext uri="{BB962C8B-B14F-4D97-AF65-F5344CB8AC3E}">
        <p14:creationId xmlns:p14="http://schemas.microsoft.com/office/powerpoint/2010/main" val="2441569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Part 3: Content Ideas and Marketing Strategies </a:t>
            </a:r>
            <a:endParaRPr lang="en-US" b="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63639" y="1896745"/>
            <a:ext cx="5768537" cy="4686935"/>
          </a:xfrm>
        </p:spPr>
      </p:pic>
      <p:sp>
        <p:nvSpPr>
          <p:cNvPr id="4" name="Content Placeholder 3"/>
          <p:cNvSpPr>
            <a:spLocks noGrp="1"/>
          </p:cNvSpPr>
          <p:nvPr>
            <p:ph sz="half" idx="2"/>
          </p:nvPr>
        </p:nvSpPr>
        <p:spPr>
          <a:xfrm>
            <a:off x="838200" y="2049145"/>
            <a:ext cx="5181600" cy="4351338"/>
          </a:xfrm>
        </p:spPr>
        <p:txBody>
          <a:bodyPr>
            <a:normAutofit/>
          </a:bodyPr>
          <a:lstStyle/>
          <a:p>
            <a:r>
              <a:rPr lang="en-US" sz="2400" b="1" dirty="0" smtClean="0"/>
              <a:t>Content Idea Generations &amp; Strategy:</a:t>
            </a:r>
          </a:p>
          <a:p>
            <a:pPr marL="0" indent="0">
              <a:buNone/>
            </a:pPr>
            <a:r>
              <a:rPr lang="en-US" sz="2000" dirty="0" smtClean="0"/>
              <a:t>Create </a:t>
            </a:r>
            <a:r>
              <a:rPr lang="en-US" sz="2000" dirty="0"/>
              <a:t>a content calendar for the remaining month of July by brainstorming content themes, exploring various formats like blog posts, videos, infographics, podcasts, and interactive quizzes, and scheduling publication dates mainly on Facebook &amp; </a:t>
            </a:r>
            <a:r>
              <a:rPr lang="en-US" sz="2000" dirty="0" smtClean="0"/>
              <a:t>Instagram. </a:t>
            </a:r>
          </a:p>
          <a:p>
            <a:pPr marL="0" indent="0">
              <a:buNone/>
            </a:pPr>
            <a:endParaRPr lang="en-US" sz="2000" dirty="0"/>
          </a:p>
          <a:p>
            <a:pPr marL="0" indent="0">
              <a:buNone/>
            </a:pPr>
            <a:r>
              <a:rPr lang="en-US" sz="2000" dirty="0"/>
              <a:t>And include the strategy, aim and the idea behind these posts and </a:t>
            </a:r>
            <a:r>
              <a:rPr lang="en-US" sz="2000" dirty="0" smtClean="0"/>
              <a:t>story. </a:t>
            </a:r>
            <a:endParaRPr lang="en-US" sz="2000" dirty="0"/>
          </a:p>
        </p:txBody>
      </p:sp>
      <p:sp>
        <p:nvSpPr>
          <p:cNvPr id="6" name="TextBox 5"/>
          <p:cNvSpPr txBox="1"/>
          <p:nvPr/>
        </p:nvSpPr>
        <p:spPr>
          <a:xfrm>
            <a:off x="11135360" y="5455920"/>
            <a:ext cx="896816" cy="276999"/>
          </a:xfrm>
          <a:prstGeom prst="rect">
            <a:avLst/>
          </a:prstGeom>
          <a:noFill/>
        </p:spPr>
        <p:txBody>
          <a:bodyPr wrap="square" rtlCol="0">
            <a:spAutoFit/>
          </a:bodyPr>
          <a:lstStyle/>
          <a:p>
            <a:r>
              <a:rPr lang="en-US" sz="1200" dirty="0" smtClean="0"/>
              <a:t>Muharra</a:t>
            </a:r>
            <a:r>
              <a:rPr lang="en-US" sz="1200" dirty="0"/>
              <a:t>m</a:t>
            </a:r>
            <a:endParaRPr lang="en-US" sz="1100" dirty="0"/>
          </a:p>
        </p:txBody>
      </p:sp>
      <p:sp>
        <p:nvSpPr>
          <p:cNvPr id="7" name="TextBox 6"/>
          <p:cNvSpPr txBox="1"/>
          <p:nvPr/>
        </p:nvSpPr>
        <p:spPr>
          <a:xfrm>
            <a:off x="8670387" y="4240212"/>
            <a:ext cx="955040" cy="523220"/>
          </a:xfrm>
          <a:prstGeom prst="rect">
            <a:avLst/>
          </a:prstGeom>
          <a:noFill/>
        </p:spPr>
        <p:txBody>
          <a:bodyPr wrap="square" rtlCol="0">
            <a:spAutoFit/>
          </a:bodyPr>
          <a:lstStyle/>
          <a:p>
            <a:r>
              <a:rPr lang="en-US" sz="1400" dirty="0" smtClean="0"/>
              <a:t>Instagram story</a:t>
            </a:r>
            <a:endParaRPr lang="en-US" sz="1400" dirty="0"/>
          </a:p>
        </p:txBody>
      </p:sp>
      <p:sp>
        <p:nvSpPr>
          <p:cNvPr id="8" name="TextBox 7"/>
          <p:cNvSpPr txBox="1"/>
          <p:nvPr/>
        </p:nvSpPr>
        <p:spPr>
          <a:xfrm>
            <a:off x="7193280" y="4815840"/>
            <a:ext cx="883920" cy="523220"/>
          </a:xfrm>
          <a:prstGeom prst="rect">
            <a:avLst/>
          </a:prstGeom>
          <a:noFill/>
        </p:spPr>
        <p:txBody>
          <a:bodyPr wrap="square" rtlCol="0">
            <a:spAutoFit/>
          </a:bodyPr>
          <a:lstStyle/>
          <a:p>
            <a:r>
              <a:rPr lang="en-US" sz="1400" dirty="0" smtClean="0"/>
              <a:t>twitter tweets </a:t>
            </a:r>
            <a:endParaRPr lang="en-US" sz="1400" dirty="0"/>
          </a:p>
        </p:txBody>
      </p:sp>
      <p:sp>
        <p:nvSpPr>
          <p:cNvPr id="9" name="TextBox 8"/>
          <p:cNvSpPr txBox="1"/>
          <p:nvPr/>
        </p:nvSpPr>
        <p:spPr>
          <a:xfrm>
            <a:off x="7081520" y="3606800"/>
            <a:ext cx="883920" cy="523220"/>
          </a:xfrm>
          <a:prstGeom prst="rect">
            <a:avLst/>
          </a:prstGeom>
          <a:noFill/>
        </p:spPr>
        <p:txBody>
          <a:bodyPr wrap="square" rtlCol="0">
            <a:spAutoFit/>
          </a:bodyPr>
          <a:lstStyle/>
          <a:p>
            <a:r>
              <a:rPr lang="en-US" sz="1400" dirty="0" smtClean="0"/>
              <a:t>Facebook ads</a:t>
            </a:r>
            <a:endParaRPr lang="en-US" sz="1400" dirty="0"/>
          </a:p>
        </p:txBody>
      </p:sp>
      <p:sp>
        <p:nvSpPr>
          <p:cNvPr id="10" name="TextBox 9"/>
          <p:cNvSpPr txBox="1"/>
          <p:nvPr/>
        </p:nvSpPr>
        <p:spPr>
          <a:xfrm>
            <a:off x="10444480" y="3606800"/>
            <a:ext cx="731520" cy="461665"/>
          </a:xfrm>
          <a:prstGeom prst="rect">
            <a:avLst/>
          </a:prstGeom>
          <a:noFill/>
        </p:spPr>
        <p:txBody>
          <a:bodyPr wrap="square" rtlCol="0">
            <a:spAutoFit/>
          </a:bodyPr>
          <a:lstStyle/>
          <a:p>
            <a:r>
              <a:rPr lang="en-US" sz="1200" dirty="0" smtClean="0"/>
              <a:t>Group meeting</a:t>
            </a:r>
            <a:endParaRPr lang="en-US" sz="1200" dirty="0"/>
          </a:p>
        </p:txBody>
      </p:sp>
      <p:sp>
        <p:nvSpPr>
          <p:cNvPr id="11" name="TextBox 10"/>
          <p:cNvSpPr txBox="1"/>
          <p:nvPr/>
        </p:nvSpPr>
        <p:spPr>
          <a:xfrm>
            <a:off x="9625427" y="5339060"/>
            <a:ext cx="819053" cy="461665"/>
          </a:xfrm>
          <a:prstGeom prst="rect">
            <a:avLst/>
          </a:prstGeom>
          <a:noFill/>
        </p:spPr>
        <p:txBody>
          <a:bodyPr wrap="square" rtlCol="0">
            <a:spAutoFit/>
          </a:bodyPr>
          <a:lstStyle/>
          <a:p>
            <a:r>
              <a:rPr lang="en-US" sz="1200" dirty="0" smtClean="0"/>
              <a:t>Blog update</a:t>
            </a:r>
            <a:endParaRPr lang="en-US" sz="1200" dirty="0"/>
          </a:p>
        </p:txBody>
      </p:sp>
    </p:spTree>
    <p:extLst>
      <p:ext uri="{BB962C8B-B14F-4D97-AF65-F5344CB8AC3E}">
        <p14:creationId xmlns:p14="http://schemas.microsoft.com/office/powerpoint/2010/main" val="3210542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1208</Words>
  <Application>Microsoft Office PowerPoint</Application>
  <PresentationFormat>Widescreen</PresentationFormat>
  <Paragraphs>159</Paragraphs>
  <Slides>19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Comprehensive Digital Marketing Project Work</vt:lpstr>
      <vt:lpstr>THE TEAM MEMBERS ARE </vt:lpstr>
      <vt:lpstr>PART-1 : Brand study, Competitor Analysis &amp;                Buyer’s/Audience’s Persona  Missions/Values :-To enhance the wealth generations capability of the enterprise in a globalization environment delivering                                               superior and sustainable stake holder value  Brand Color :-  Red, Gold and Yellow   logo :-                  USP :-             The USP of sunfeast is to satisfy their needs, sunfeast offers a wide range of products such as buscuits, cakes, rusk &amp; chocolates. Their unique selling propositionis that they offer taste and nutrition in every bite.  Tagline :-                   Delight hungary stomachs !                         Anytime, anywhere.             </vt:lpstr>
      <vt:lpstr>        PART-1 : Brand study, Competitor Analysis &amp;                Buyer’s/Audience’s Persona  Research Brand Identity :-  Study the brand’s mission, values, visions and unique selling proposition (UPSs).                Quality and Taste: Sunfeast often emphasizes the quality and taste of its products. Their messaging focuses on using high-quality ingredients and maintaining strict quality standards to deliver delicious and satisfying biscuits and snacks to consumers.                 Variety and Innovation: Sunfeast's brand messaging has highlighted the wide range of products they offer, showcasing their commitment to innovation and continuously introducing new and exciting flavors and variants to cater to diverse consumer preferences.                               Nostalgia and Trust: Sunfeast has built a sense of nostalgia and trust by positioning itself as a brand that has been part of consumers' lives for many years. They often evoke feelings of nostalgia, family bonding, and traditions in their messaging.                 Health and Nutrition: In recent years, as consumer preferences shifted towards healthier options, Sunfeast has adapted its messaging to highlight healthier ingredients, reduced sugar content, and other nutritional benefits of their products.</vt:lpstr>
      <vt:lpstr>                         Advertising and Promotions: Sunfeast has employed various marketing channels and celebrity endorsements to reach a broader audience. Their advertisements often focus on happiness, celebrations, and sharing joyful moments with loved ones over their products.                  Social Initiatives: Sunfeast has also been involved in various social initiatives, which they sometimes incorporate into their brand messaging to showcase their commitment to corporate social responsibility.Regional and Cultural Relevance: Sunfeast has a strong presence in India and other countries, and they often incorporate regional and cultural elements into their messaging to connect with local consumers. </vt:lpstr>
      <vt:lpstr>     PART-1 : Brand study, Competitor Analysis &amp;                    Buyer’s/Audience’s Persona </vt:lpstr>
      <vt:lpstr>PowerPoint Presentation</vt:lpstr>
      <vt:lpstr>Part 2 : SEO &amp; Keyboard Research</vt:lpstr>
      <vt:lpstr>Part 3: Content Ideas and Marketing Strategies </vt:lpstr>
      <vt:lpstr>Part 3: Content Ideas and Marketing Strategies </vt:lpstr>
      <vt:lpstr>Part 4: Content Creation and Curation (Post creations, Designs/Video Editing, Ad Campaigns over Social Media and Email Ideation and Creation)</vt:lpstr>
      <vt:lpstr>PowerPoint Presentation</vt:lpstr>
      <vt:lpstr>PowerPoint Presentation</vt:lpstr>
      <vt:lpstr>Part 4 : Content Creation and Curation (Post creations, Designs/Video Editing, Ad Campaigns over Social Media and Email Ideation and Creation)</vt:lpstr>
      <vt:lpstr>Part 4 : Content Creation and Curation (Post creations, Designs/Video Editing, Ad Campaigns over Social Media and Email Ideation and Creation)</vt:lpstr>
      <vt:lpstr>Part 4 : Content Creation and Curation (Post creations, Designs/Video Editing, Ad Campaigns over Social Media and Email Ideation and Creation)</vt:lpstr>
      <vt:lpstr>Email AD Campaign 1 – Brand Awareness</vt:lpstr>
      <vt:lpstr>Email AD Campaign 2 – Lead generation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Sathvik</dc:creator>
  <cp:lastModifiedBy>P Sathvik</cp:lastModifiedBy>
  <cp:revision>41</cp:revision>
  <dcterms:created xsi:type="dcterms:W3CDTF">2023-07-26T13:23:39Z</dcterms:created>
  <dcterms:modified xsi:type="dcterms:W3CDTF">2023-08-02T15:49:16Z</dcterms:modified>
</cp:coreProperties>
</file>